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66" r:id="rId2"/>
    <p:sldId id="275" r:id="rId3"/>
    <p:sldId id="276" r:id="rId4"/>
    <p:sldId id="277" r:id="rId5"/>
    <p:sldId id="268" r:id="rId6"/>
    <p:sldId id="278" r:id="rId7"/>
    <p:sldId id="279" r:id="rId8"/>
    <p:sldId id="280" r:id="rId9"/>
    <p:sldId id="281" r:id="rId10"/>
    <p:sldId id="282" r:id="rId11"/>
    <p:sldId id="283" r:id="rId12"/>
    <p:sldId id="284" r:id="rId13"/>
    <p:sldId id="285" r:id="rId14"/>
    <p:sldId id="286" r:id="rId15"/>
    <p:sldId id="287" r:id="rId16"/>
    <p:sldId id="294" r:id="rId17"/>
    <p:sldId id="288" r:id="rId18"/>
    <p:sldId id="289" r:id="rId19"/>
    <p:sldId id="293" r:id="rId20"/>
    <p:sldId id="292" r:id="rId21"/>
    <p:sldId id="274"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FB7BB1-5329-8A56-A020-9EA31A17706A}" name="Marie Christenson" initials="MC" userId="S::mchristenson@johnsonfinancialgroup.com::7d5c1f85-4cb5-4cf0-9d72-fa63cdf9ace7" providerId="AD"/>
  <p188:author id="{41160AF9-83D7-BE53-846B-2817B8C935A6}" name="Brianna Johnson" initials="BJ" userId="S::brjohnson@johnsonfinancialgroup.com::8532074e-5642-4503-aa41-f16c04b03d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anna Johnson" initials="BJ" lastIdx="1" clrIdx="0">
    <p:extLst>
      <p:ext uri="{19B8F6BF-5375-455C-9EA6-DF929625EA0E}">
        <p15:presenceInfo xmlns:p15="http://schemas.microsoft.com/office/powerpoint/2012/main" userId="S::brjohnson@johnsonfinancialgroup.com::8532074e-5642-4503-aa41-f16c04b03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C4D"/>
    <a:srgbClr val="717171"/>
    <a:srgbClr val="B6DCE1"/>
    <a:srgbClr val="74C3D5"/>
    <a:srgbClr val="294C59"/>
    <a:srgbClr val="DC8544"/>
    <a:srgbClr val="892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2" autoAdjust="0"/>
    <p:restoredTop sz="88852" autoAdjust="0"/>
  </p:normalViewPr>
  <p:slideViewPr>
    <p:cSldViewPr snapToGrid="0">
      <p:cViewPr varScale="1">
        <p:scale>
          <a:sx n="86" d="100"/>
          <a:sy n="86" d="100"/>
        </p:scale>
        <p:origin x="530"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153C3C-2610-40FB-B293-3FD60DC664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C78BA8-601F-4FBA-B7B9-773CC41DAE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E9E30B-7839-4BB3-83A5-6CD67848A567}" type="datetimeFigureOut">
              <a:rPr lang="en-US" smtClean="0"/>
              <a:t>6/9/2025</a:t>
            </a:fld>
            <a:endParaRPr lang="en-US"/>
          </a:p>
        </p:txBody>
      </p:sp>
      <p:sp>
        <p:nvSpPr>
          <p:cNvPr id="4" name="Footer Placeholder 3">
            <a:extLst>
              <a:ext uri="{FF2B5EF4-FFF2-40B4-BE49-F238E27FC236}">
                <a16:creationId xmlns:a16="http://schemas.microsoft.com/office/drawing/2014/main" id="{86EDE85D-F485-44B5-8D47-DA930AF004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DB6DF0-1FF2-4B5F-BEA8-7569B409AE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4D1169-54E5-46F8-B53D-75E8A2C20F4C}" type="slidenum">
              <a:rPr lang="en-US" smtClean="0"/>
              <a:t>‹#›</a:t>
            </a:fld>
            <a:endParaRPr lang="en-US"/>
          </a:p>
        </p:txBody>
      </p:sp>
    </p:spTree>
    <p:extLst>
      <p:ext uri="{BB962C8B-B14F-4D97-AF65-F5344CB8AC3E}">
        <p14:creationId xmlns:p14="http://schemas.microsoft.com/office/powerpoint/2010/main" val="212580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90E20-91BF-4C4C-BF06-41A4FF6EBDB3}"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3ABC3-CDB8-478C-936A-629109FDD8D7}" type="slidenum">
              <a:rPr lang="en-US" smtClean="0"/>
              <a:t>‹#›</a:t>
            </a:fld>
            <a:endParaRPr lang="en-US"/>
          </a:p>
        </p:txBody>
      </p:sp>
    </p:spTree>
    <p:extLst>
      <p:ext uri="{BB962C8B-B14F-4D97-AF65-F5344CB8AC3E}">
        <p14:creationId xmlns:p14="http://schemas.microsoft.com/office/powerpoint/2010/main" val="121597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Welcome and Introduction</a:t>
            </a:r>
          </a:p>
          <a:p>
            <a:endParaRPr lang="en-US" dirty="0"/>
          </a:p>
          <a:p>
            <a:r>
              <a:rPr lang="en-US" dirty="0"/>
              <a:t>In today’s world, it’s more important than ever to prepare for your financial future. We are here to talk about various savings strategies</a:t>
            </a:r>
            <a:r>
              <a:rPr lang="en-US" baseline="0" dirty="0"/>
              <a:t> and tying them to your financial goals.</a:t>
            </a:r>
          </a:p>
          <a:p>
            <a:endParaRPr lang="en-US" baseline="0" dirty="0"/>
          </a:p>
          <a:p>
            <a:r>
              <a:rPr lang="en-US" baseline="0" dirty="0"/>
              <a:t>I want to make sure you get the information you need, so please ask questions throughout our time together.</a:t>
            </a:r>
          </a:p>
          <a:p>
            <a:r>
              <a:rPr lang="en-US" baseline="0" dirty="0"/>
              <a:t>Let’s get started!</a:t>
            </a:r>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a:t>
            </a:fld>
            <a:endParaRPr lang="en-US"/>
          </a:p>
        </p:txBody>
      </p:sp>
    </p:spTree>
    <p:extLst>
      <p:ext uri="{BB962C8B-B14F-4D97-AF65-F5344CB8AC3E}">
        <p14:creationId xmlns:p14="http://schemas.microsoft.com/office/powerpoint/2010/main" val="191449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I want to spend a little time today talking with you to better understand your mindset about money.  We have provided you a checklist of various items you may want to consider when you think about your money. (</a:t>
            </a:r>
            <a:r>
              <a:rPr lang="en-US" i="1" dirty="0"/>
              <a:t>Go Over Checklist)</a:t>
            </a:r>
            <a:endParaRPr lang="en-US" dirty="0"/>
          </a:p>
          <a:p>
            <a:endParaRPr lang="en-US" dirty="0"/>
          </a:p>
          <a:p>
            <a:r>
              <a:rPr lang="en-US" dirty="0"/>
              <a:t>Money is a tool that is tied to a goal. Writing those goals down and setting up a strategy that works for you is the easiest way to keep track of your success. This is all hopefully</a:t>
            </a:r>
            <a:r>
              <a:rPr lang="en-US" baseline="0" dirty="0"/>
              <a:t> a reminder for you to set aside some time to make a plan. </a:t>
            </a:r>
            <a:endParaRPr lang="en-US" dirty="0"/>
          </a:p>
          <a:p>
            <a:endParaRPr lang="en-US" sz="1200" b="0" i="0" u="none" strike="noStrike" kern="1200" baseline="0" dirty="0">
              <a:solidFill>
                <a:schemeClr val="tx1"/>
              </a:solidFill>
              <a:latin typeface="+mn-lt"/>
              <a:ea typeface="ＭＳ Ｐゴシック" charset="0"/>
              <a:cs typeface="ＭＳ Ｐゴシック" charset="0"/>
            </a:endParaRPr>
          </a:p>
          <a:p>
            <a:endParaRPr lang="en-US" sz="1200" b="0" i="0" u="none" strike="noStrike" kern="1200" baseline="0" dirty="0">
              <a:solidFill>
                <a:schemeClr val="tx1"/>
              </a:solidFill>
              <a:latin typeface="+mn-lt"/>
              <a:ea typeface="ＭＳ Ｐゴシック" charset="0"/>
            </a:endParaRPr>
          </a:p>
          <a:p>
            <a:r>
              <a:rPr lang="en-US" sz="1200" b="0" i="0" u="none" strike="noStrike" kern="1200" baseline="0" dirty="0">
                <a:solidFill>
                  <a:schemeClr val="tx1"/>
                </a:solidFill>
                <a:latin typeface="+mn-lt"/>
                <a:ea typeface="ＭＳ Ｐゴシック" charset="0"/>
              </a:rPr>
              <a:t>Let’s look at a decade-by-decade checklist to help you sort through some of your savings milestones.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CF3ABC3-CDB8-478C-936A-629109FDD8D7}" type="slidenum">
              <a:rPr lang="en-US" smtClean="0"/>
              <a:t>14</a:t>
            </a:fld>
            <a:endParaRPr lang="en-US"/>
          </a:p>
        </p:txBody>
      </p:sp>
    </p:spTree>
    <p:extLst>
      <p:ext uri="{BB962C8B-B14F-4D97-AF65-F5344CB8AC3E}">
        <p14:creationId xmlns:p14="http://schemas.microsoft.com/office/powerpoint/2010/main" val="141570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baseline="0" dirty="0">
                <a:solidFill>
                  <a:schemeClr val="tx1"/>
                </a:solidFill>
                <a:latin typeface="+mn-lt"/>
                <a:ea typeface="ＭＳ Ｐゴシック" charset="0"/>
                <a:cs typeface="ＭＳ Ｐゴシック" charset="0"/>
              </a:rPr>
              <a:t>SAY:</a:t>
            </a:r>
            <a:endParaRPr lang="en-US" sz="1200" b="0" i="0" u="none" strike="noStrike" kern="1200" baseline="0" dirty="0">
              <a:solidFill>
                <a:schemeClr val="tx1"/>
              </a:solidFill>
              <a:latin typeface="+mn-lt"/>
              <a:ea typeface="ＭＳ Ｐゴシック" charset="0"/>
              <a:cs typeface="ＭＳ Ｐゴシック" charset="0"/>
            </a:endParaRPr>
          </a:p>
          <a:p>
            <a:r>
              <a:rPr lang="en-US" sz="1200" b="0" i="0" u="none" strike="noStrike" kern="1200" baseline="0" dirty="0">
                <a:solidFill>
                  <a:schemeClr val="tx1"/>
                </a:solidFill>
                <a:latin typeface="+mn-lt"/>
                <a:ea typeface="ＭＳ Ｐゴシック" charset="0"/>
                <a:cs typeface="ＭＳ Ｐゴシック" charset="0"/>
              </a:rPr>
              <a:t>If you were to project your life on a timeline, there are a number of short- and long-term goals that you will likely </a:t>
            </a:r>
          </a:p>
          <a:p>
            <a:r>
              <a:rPr lang="en-US" sz="1200" b="0" i="0" u="none" strike="noStrike" kern="1200" baseline="0" dirty="0">
                <a:solidFill>
                  <a:schemeClr val="tx1"/>
                </a:solidFill>
                <a:latin typeface="+mn-lt"/>
                <a:ea typeface="ＭＳ Ｐゴシック" charset="0"/>
                <a:cs typeface="ＭＳ Ｐゴシック" charset="0"/>
              </a:rPr>
              <a:t>plan and save for, like a new home, college education for your children, retirement, travel or charitable giving. </a:t>
            </a:r>
          </a:p>
          <a:p>
            <a:endParaRPr lang="en-US" sz="1200" b="0" i="0" u="none" strike="noStrike" kern="1200" baseline="0" dirty="0">
              <a:solidFill>
                <a:schemeClr val="tx1"/>
              </a:solidFill>
              <a:latin typeface="+mn-lt"/>
              <a:ea typeface="ＭＳ Ｐゴシック" charset="0"/>
              <a:cs typeface="ＭＳ Ｐゴシック" charset="0"/>
            </a:endParaRPr>
          </a:p>
          <a:p>
            <a:r>
              <a:rPr lang="en-US" sz="1200" b="0" i="0" u="none" strike="noStrike" kern="1200" baseline="0" dirty="0">
                <a:solidFill>
                  <a:schemeClr val="tx1"/>
                </a:solidFill>
                <a:latin typeface="+mn-lt"/>
                <a:ea typeface="ＭＳ Ｐゴシック" charset="0"/>
                <a:cs typeface="ＭＳ Ｐゴシック" charset="0"/>
              </a:rPr>
              <a:t>How and when you plan to use the money are important factors in deciding the most tax-efficient type of investment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charset="0"/>
                <a:cs typeface="ＭＳ Ｐゴシック" charset="0"/>
              </a:rPr>
              <a:t>to help you reach your goals. Let’s look at the various types of accounts that you can use to save for your goals.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charset="0"/>
              </a:rPr>
              <a:t>Tax NOW - Pros/Cons: Easy to Access/Little or No Interest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charset="0"/>
              </a:rPr>
              <a:t>Tax LATER – Pros/Cons: Tax-Deferred (taxed on withdrawal)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charset="0"/>
              </a:rPr>
              <a:t>Tax NEVER – Pros/Cons: Tax-Free Withdrawals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charset="0"/>
              </a:rPr>
              <a:t>Suggestions by Cruz: How can I create a savings strategy? What does that look like? Who can I ask for help??</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CF3ABC3-CDB8-478C-936A-629109FDD8D7}" type="slidenum">
              <a:rPr lang="en-US" smtClean="0"/>
              <a:t>15</a:t>
            </a:fld>
            <a:endParaRPr lang="en-US"/>
          </a:p>
        </p:txBody>
      </p:sp>
    </p:spTree>
    <p:extLst>
      <p:ext uri="{BB962C8B-B14F-4D97-AF65-F5344CB8AC3E}">
        <p14:creationId xmlns:p14="http://schemas.microsoft.com/office/powerpoint/2010/main" val="114013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CF3ABC3-CDB8-478C-936A-629109FDD8D7}" type="slidenum">
              <a:rPr lang="en-US" smtClean="0"/>
              <a:t>16</a:t>
            </a:fld>
            <a:endParaRPr lang="en-US"/>
          </a:p>
        </p:txBody>
      </p:sp>
    </p:spTree>
    <p:extLst>
      <p:ext uri="{BB962C8B-B14F-4D97-AF65-F5344CB8AC3E}">
        <p14:creationId xmlns:p14="http://schemas.microsoft.com/office/powerpoint/2010/main" val="261142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CF3ABC3-CDB8-478C-936A-629109FDD8D7}" type="slidenum">
              <a:rPr lang="en-US" smtClean="0"/>
              <a:t>18</a:t>
            </a:fld>
            <a:endParaRPr lang="en-US"/>
          </a:p>
        </p:txBody>
      </p:sp>
    </p:spTree>
    <p:extLst>
      <p:ext uri="{BB962C8B-B14F-4D97-AF65-F5344CB8AC3E}">
        <p14:creationId xmlns:p14="http://schemas.microsoft.com/office/powerpoint/2010/main" val="304178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help with general enrollment questions, please reach out to our RPS Participant Service Center at 888.755.3039 or by emailing retirementservices@worksaveretire.com</a:t>
            </a:r>
          </a:p>
          <a:p>
            <a:endParaRPr lang="en-US" dirty="0"/>
          </a:p>
          <a:p>
            <a:r>
              <a:rPr lang="en-US" dirty="0"/>
              <a:t> </a:t>
            </a:r>
          </a:p>
          <a:p>
            <a:r>
              <a:rPr lang="en-US" dirty="0"/>
              <a:t>Thank you for joining today’s presentation! We look forward to working with you</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19</a:t>
            </a:fld>
            <a:endParaRPr lang="en-US"/>
          </a:p>
        </p:txBody>
      </p:sp>
    </p:spTree>
    <p:extLst>
      <p:ext uri="{BB962C8B-B14F-4D97-AF65-F5344CB8AC3E}">
        <p14:creationId xmlns:p14="http://schemas.microsoft.com/office/powerpoint/2010/main" val="3633455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help with general enrollment questions, please reach out to our RPS Participant Service Center at 888.755.3039 or by emailing retirementservices@worksaveretire.com</a:t>
            </a:r>
          </a:p>
          <a:p>
            <a:endParaRPr lang="en-US" dirty="0"/>
          </a:p>
          <a:p>
            <a:r>
              <a:rPr lang="en-US" dirty="0"/>
              <a:t> </a:t>
            </a:r>
          </a:p>
          <a:p>
            <a:r>
              <a:rPr lang="en-US" dirty="0"/>
              <a:t>Thank you for joining today’s presentation! We look forward to working with you</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20</a:t>
            </a:fld>
            <a:endParaRPr lang="en-US"/>
          </a:p>
        </p:txBody>
      </p:sp>
    </p:spTree>
    <p:extLst>
      <p:ext uri="{BB962C8B-B14F-4D97-AF65-F5344CB8AC3E}">
        <p14:creationId xmlns:p14="http://schemas.microsoft.com/office/powerpoint/2010/main" val="318675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Closing Message Text</a:t>
            </a:r>
            <a:r>
              <a:rPr lang="en-US" b="0" dirty="0"/>
              <a:t>=</a:t>
            </a:r>
            <a:r>
              <a:rPr lang="en-US" b="1" dirty="0"/>
              <a:t> </a:t>
            </a:r>
            <a:r>
              <a:rPr lang="en-US" dirty="0"/>
              <a:t>Font: </a:t>
            </a:r>
            <a:r>
              <a:rPr lang="en-US" dirty="0" err="1"/>
              <a:t>Lato</a:t>
            </a:r>
            <a:r>
              <a:rPr lang="en-US" dirty="0"/>
              <a:t>, Color: White, Size: 24 </a:t>
            </a:r>
            <a:r>
              <a:rPr lang="en-US" dirty="0" err="1"/>
              <a:t>pt</a:t>
            </a:r>
            <a:r>
              <a:rPr lang="en-US" dirty="0"/>
              <a:t>, Spacing: 18 </a:t>
            </a:r>
            <a:r>
              <a:rPr lang="en-US" dirty="0" err="1"/>
              <a:t>pt</a:t>
            </a:r>
            <a:r>
              <a:rPr lang="en-US" dirty="0"/>
              <a:t> before and 0 </a:t>
            </a:r>
            <a:r>
              <a:rPr lang="en-US" dirty="0" err="1"/>
              <a:t>pt</a:t>
            </a:r>
            <a:r>
              <a:rPr lang="en-US" dirty="0"/>
              <a:t> after, Line Spacing: Exactly at 22 </a:t>
            </a:r>
            <a:r>
              <a:rPr lang="en-US" dirty="0" err="1"/>
              <a:t>pt</a:t>
            </a:r>
            <a:endParaRPr lang="en-US" dirty="0"/>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21</a:t>
            </a:fld>
            <a:endParaRPr lang="en-US"/>
          </a:p>
        </p:txBody>
      </p:sp>
    </p:spTree>
    <p:extLst>
      <p:ext uri="{BB962C8B-B14F-4D97-AF65-F5344CB8AC3E}">
        <p14:creationId xmlns:p14="http://schemas.microsoft.com/office/powerpoint/2010/main" val="107864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Ramsey says is best…”A budget isn’t about restricting what you can spend. It gives you permission to spend without regret”</a:t>
            </a:r>
          </a:p>
          <a:p>
            <a:endParaRPr lang="en-US" dirty="0"/>
          </a:p>
          <a:p>
            <a:r>
              <a:rPr lang="en-US" dirty="0"/>
              <a:t>By Cruz: I like the inclusion of the quote. Provides more comfortability to the presentation and hard topic of budgeting.</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2</a:t>
            </a:fld>
            <a:endParaRPr lang="en-US"/>
          </a:p>
        </p:txBody>
      </p:sp>
    </p:spTree>
    <p:extLst>
      <p:ext uri="{BB962C8B-B14F-4D97-AF65-F5344CB8AC3E}">
        <p14:creationId xmlns:p14="http://schemas.microsoft.com/office/powerpoint/2010/main" val="36235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Ramsey says is best…”A budget isn’t about restricting what you can spend. It gives you permission to spend without regret”</a:t>
            </a:r>
          </a:p>
          <a:p>
            <a:endParaRPr lang="en-US" dirty="0"/>
          </a:p>
          <a:p>
            <a:r>
              <a:rPr lang="en-US" dirty="0"/>
              <a:t>By Cruz: I like the inclusion of the quote. Provides more comfortability to the presentation and hard topic of budgeting.</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3</a:t>
            </a:fld>
            <a:endParaRPr lang="en-US"/>
          </a:p>
        </p:txBody>
      </p:sp>
    </p:spTree>
    <p:extLst>
      <p:ext uri="{BB962C8B-B14F-4D97-AF65-F5344CB8AC3E}">
        <p14:creationId xmlns:p14="http://schemas.microsoft.com/office/powerpoint/2010/main" val="228955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Ramsey says is best…”A budget isn’t about restricting what you can spend. It gives you permission to spend without regret”</a:t>
            </a:r>
          </a:p>
          <a:p>
            <a:endParaRPr lang="en-US" dirty="0"/>
          </a:p>
          <a:p>
            <a:r>
              <a:rPr lang="en-US" dirty="0"/>
              <a:t>By Cruz: I like the inclusion of the quote. Provides more comfortability to the presentation and hard topic of budgeting.</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4</a:t>
            </a:fld>
            <a:endParaRPr lang="en-US"/>
          </a:p>
        </p:txBody>
      </p:sp>
    </p:spTree>
    <p:extLst>
      <p:ext uri="{BB962C8B-B14F-4D97-AF65-F5344CB8AC3E}">
        <p14:creationId xmlns:p14="http://schemas.microsoft.com/office/powerpoint/2010/main" val="3064829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Saving,</a:t>
            </a:r>
            <a:r>
              <a:rPr lang="en-US" baseline="0" dirty="0"/>
              <a:t> like budgeting,</a:t>
            </a:r>
            <a:r>
              <a:rPr lang="en-US" dirty="0"/>
              <a:t> goals require you to be SMART</a:t>
            </a:r>
            <a:r>
              <a:rPr lang="en-US" baseline="0" dirty="0"/>
              <a:t> or you will be revisiting your plan often. Your goals will be unique to you and your financial situation.</a:t>
            </a:r>
          </a:p>
          <a:p>
            <a:endParaRPr lang="en-US" baseline="0" dirty="0"/>
          </a:p>
          <a:p>
            <a:r>
              <a:rPr lang="en-US" baseline="0" dirty="0"/>
              <a:t>Specific – be specific about your goals</a:t>
            </a:r>
          </a:p>
          <a:p>
            <a:r>
              <a:rPr lang="en-US" baseline="0" dirty="0"/>
              <a:t>Measurable – you should be able to track your goals and celebrate small as well as large accomplishments</a:t>
            </a:r>
          </a:p>
          <a:p>
            <a:r>
              <a:rPr lang="en-US" baseline="0" dirty="0"/>
              <a:t>Attainable – goals should be realistic and achievable</a:t>
            </a:r>
          </a:p>
          <a:p>
            <a:r>
              <a:rPr lang="en-US" baseline="0" dirty="0"/>
              <a:t>Relevant – savings plan should be relevant to your current lifestyle and your financial plan</a:t>
            </a:r>
          </a:p>
          <a:p>
            <a:r>
              <a:rPr lang="en-US" baseline="0" dirty="0"/>
              <a:t>Time Based – establish a timeline and do the cost research so you know how long and the costs associated with achieving your goal</a:t>
            </a:r>
          </a:p>
          <a:p>
            <a:endParaRPr lang="en-US" baseline="0" dirty="0"/>
          </a:p>
          <a:p>
            <a:r>
              <a:rPr lang="en-US" baseline="0" dirty="0"/>
              <a:t>Prioritize your goals based upon your needs vs wants and consider any trade-offs with your goals. What are you willing to sacrifice today for your future goals. Just remember to be SMART when developing your strategy.</a:t>
            </a:r>
          </a:p>
          <a:p>
            <a:endParaRPr lang="en-US" baseline="0" dirty="0"/>
          </a:p>
          <a:p>
            <a:r>
              <a:rPr lang="en-US" baseline="0" dirty="0"/>
              <a:t>Give an example of a vague goal vs. a detailed SMART goal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CF3ABC3-CDB8-478C-936A-629109FDD8D7}" type="slidenum">
              <a:rPr lang="en-US" smtClean="0"/>
              <a:t>5</a:t>
            </a:fld>
            <a:endParaRPr lang="en-US"/>
          </a:p>
        </p:txBody>
      </p:sp>
    </p:spTree>
    <p:extLst>
      <p:ext uri="{BB962C8B-B14F-4D97-AF65-F5344CB8AC3E}">
        <p14:creationId xmlns:p14="http://schemas.microsoft.com/office/powerpoint/2010/main" val="384365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 (Option 1)</a:t>
            </a:r>
          </a:p>
          <a:p>
            <a:r>
              <a:rPr lang="en-US" dirty="0"/>
              <a:t>How many of you currently have a savings strategy in place?  What would you say is the most important part of your strategy?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may have heard of the envelope system that can be used for budgeting or saving. Some people use several different savings accounts that are labeled (please be mindful of fees). Yet others keep track by using a spreadsheet or notebook.  Whatever strategy you prefer the goal is to write it down, start with:</a:t>
            </a:r>
          </a:p>
          <a:p>
            <a:pPr marL="228600" indent="-228600">
              <a:buAutoNum type="arabicPeriod"/>
            </a:pPr>
            <a:r>
              <a:rPr lang="en-US" dirty="0"/>
              <a:t>An emergency savings of $500-1000 just for emergencies saved in cash or an easy to access account.</a:t>
            </a:r>
          </a:p>
          <a:p>
            <a:pPr marL="228600" indent="-228600">
              <a:buAutoNum type="arabicPeriod"/>
            </a:pPr>
            <a:r>
              <a:rPr lang="en-US" dirty="0"/>
              <a:t>An emergency savings of 3 to 6 months worth of your income in the event of disability/tragedy. </a:t>
            </a:r>
          </a:p>
          <a:p>
            <a:pPr marL="0" indent="0">
              <a:buNone/>
            </a:pPr>
            <a:r>
              <a:rPr lang="en-US" dirty="0"/>
              <a:t>People can generally separate their goals into two distinct categories:</a:t>
            </a:r>
          </a:p>
          <a:p>
            <a:pPr marL="228600" indent="-228600">
              <a:buAutoNum type="arabicPeriod"/>
            </a:pPr>
            <a:r>
              <a:rPr lang="en-US" dirty="0"/>
              <a:t>Short term goals…write them out, set aside a dollar amount to cover that specific need within the next year to three years. Celebrate the WINS along the way.</a:t>
            </a:r>
          </a:p>
          <a:p>
            <a:pPr marL="228600" indent="-228600">
              <a:buAutoNum type="arabicPeriod"/>
            </a:pPr>
            <a:r>
              <a:rPr lang="en-US" dirty="0"/>
              <a:t>Long term goals…college funding, buying a house, or any other large purchase that you may have over the next several years or even decades.</a:t>
            </a:r>
          </a:p>
          <a:p>
            <a:pPr marL="228600" indent="-228600">
              <a:buAutoNum type="arabicPeriod"/>
            </a:pPr>
            <a:r>
              <a:rPr lang="en-US" dirty="0"/>
              <a:t>Retirement…the ultimate goal of being able to retire and afford to live your preferred lifestyle needs to be approached a little differently due to the specialized investing that it requires.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CF3ABC3-CDB8-478C-936A-629109FDD8D7}" type="slidenum">
              <a:rPr lang="en-US" smtClean="0"/>
              <a:t>6</a:t>
            </a:fld>
            <a:endParaRPr lang="en-US"/>
          </a:p>
        </p:txBody>
      </p:sp>
    </p:spTree>
    <p:extLst>
      <p:ext uri="{BB962C8B-B14F-4D97-AF65-F5344CB8AC3E}">
        <p14:creationId xmlns:p14="http://schemas.microsoft.com/office/powerpoint/2010/main" val="330153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One of the easiest ways to add to your savings strategy is to simply cut expenses. Where your money is going is a humbling conversation to have with yourself.  </a:t>
            </a:r>
          </a:p>
          <a:p>
            <a:endParaRPr lang="en-US" dirty="0"/>
          </a:p>
          <a:p>
            <a:r>
              <a:rPr lang="en-US" dirty="0"/>
              <a:t>Creating a spending plan to maximize your income will help you assess your finances. </a:t>
            </a:r>
          </a:p>
          <a:p>
            <a:r>
              <a:rPr lang="en-US" dirty="0"/>
              <a:t>	Know how much money is coming into your household by listing all of your income sources.</a:t>
            </a:r>
          </a:p>
          <a:p>
            <a:r>
              <a:rPr lang="en-US" dirty="0"/>
              <a:t>	Know how much money is going out by tracking your expenses</a:t>
            </a:r>
          </a:p>
          <a:p>
            <a:r>
              <a:rPr lang="en-US" dirty="0"/>
              <a:t>	Lastly, identify how much money you can afford to save each month</a:t>
            </a:r>
          </a:p>
          <a:p>
            <a:endParaRPr lang="en-US" dirty="0"/>
          </a:p>
          <a:p>
            <a:r>
              <a:rPr lang="en-US" dirty="0"/>
              <a:t>Reminder, that writing out your plan and following a spending plan that fits your needs is a first step in order to achieve a savings goal of 10-15% for retirement.</a:t>
            </a:r>
          </a:p>
          <a:p>
            <a:endParaRPr lang="en-US" dirty="0"/>
          </a:p>
          <a:p>
            <a:r>
              <a:rPr lang="en-US" dirty="0"/>
              <a:t>Suggestions by Cruz: I thought all of the illustrations were beneficial to my knowledge from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CF3ABC3-CDB8-478C-936A-629109FDD8D7}" type="slidenum">
              <a:rPr lang="en-US" smtClean="0"/>
              <a:t>11</a:t>
            </a:fld>
            <a:endParaRPr lang="en-US"/>
          </a:p>
        </p:txBody>
      </p:sp>
    </p:spTree>
    <p:extLst>
      <p:ext uri="{BB962C8B-B14F-4D97-AF65-F5344CB8AC3E}">
        <p14:creationId xmlns:p14="http://schemas.microsoft.com/office/powerpoint/2010/main" val="912957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Suggestions by Cruz: I like this slide with actions on how to fix this. Lots of students and people my age are living paycheck to paycheck and giving a list on how to stop that can be very beneficial</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12</a:t>
            </a:fld>
            <a:endParaRPr lang="en-US"/>
          </a:p>
        </p:txBody>
      </p:sp>
    </p:spTree>
    <p:extLst>
      <p:ext uri="{BB962C8B-B14F-4D97-AF65-F5344CB8AC3E}">
        <p14:creationId xmlns:p14="http://schemas.microsoft.com/office/powerpoint/2010/main" val="320998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Suggestions by Cruz: I like this slide with actions on how to fix this. Lots of students and people my age are living paycheck to paycheck and giving a list on how to stop that can be very beneficial</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13</a:t>
            </a:fld>
            <a:endParaRPr lang="en-US"/>
          </a:p>
        </p:txBody>
      </p:sp>
    </p:spTree>
    <p:extLst>
      <p:ext uri="{BB962C8B-B14F-4D97-AF65-F5344CB8AC3E}">
        <p14:creationId xmlns:p14="http://schemas.microsoft.com/office/powerpoint/2010/main" val="2994274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41F34BEA-33ED-4B5B-B7ED-C2A91614F7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3" name="Rectangle 12">
            <a:extLst>
              <a:ext uri="{FF2B5EF4-FFF2-40B4-BE49-F238E27FC236}">
                <a16:creationId xmlns:a16="http://schemas.microsoft.com/office/drawing/2014/main" id="{224DC42F-5D20-4627-905F-7AA3CB0F058A}"/>
              </a:ext>
            </a:extLst>
          </p:cNvPr>
          <p:cNvSpPr/>
          <p:nvPr/>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text&#10;&#10;Description automatically generated">
            <a:extLst>
              <a:ext uri="{FF2B5EF4-FFF2-40B4-BE49-F238E27FC236}">
                <a16:creationId xmlns:a16="http://schemas.microsoft.com/office/drawing/2014/main" id="{D555AF34-9A19-4793-B208-DDC40CE76F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8" name="Rectangle 17">
            <a:extLst>
              <a:ext uri="{FF2B5EF4-FFF2-40B4-BE49-F238E27FC236}">
                <a16:creationId xmlns:a16="http://schemas.microsoft.com/office/drawing/2014/main" id="{38DAF281-7D91-49D9-B8FC-363FF39D4540}"/>
              </a:ext>
            </a:extLst>
          </p:cNvPr>
          <p:cNvSpPr/>
          <p:nvPr userDrawn="1"/>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4900CDA3-94FF-4D00-BA96-2F1FB8F700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0" name="Rectangle 9">
            <a:extLst>
              <a:ext uri="{FF2B5EF4-FFF2-40B4-BE49-F238E27FC236}">
                <a16:creationId xmlns:a16="http://schemas.microsoft.com/office/drawing/2014/main" id="{619FCAF5-8CC6-43DA-9B9B-D70DE6677F52}"/>
              </a:ext>
            </a:extLst>
          </p:cNvPr>
          <p:cNvSpPr/>
          <p:nvPr/>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81343" y="3497805"/>
            <a:ext cx="6953396" cy="1055906"/>
          </a:xfrm>
        </p:spPr>
        <p:txBody>
          <a:bodyPr anchor="ctr" anchorCtr="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a:cxnSpLocks/>
          </p:cNvCxnSpPr>
          <p:nvPr/>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FD09754-AB00-4701-9DC0-2B8342E14B0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190"/>
          <a:stretch/>
        </p:blipFill>
        <p:spPr>
          <a:xfrm>
            <a:off x="8147539" y="5391832"/>
            <a:ext cx="3374308" cy="1159293"/>
          </a:xfrm>
          <a:prstGeom prst="rect">
            <a:avLst/>
          </a:prstGeom>
        </p:spPr>
      </p:pic>
      <p:sp>
        <p:nvSpPr>
          <p:cNvPr id="2" name="Title 1"/>
          <p:cNvSpPr>
            <a:spLocks noGrp="1"/>
          </p:cNvSpPr>
          <p:nvPr>
            <p:ph type="ctrTitle"/>
          </p:nvPr>
        </p:nvSpPr>
        <p:spPr>
          <a:xfrm>
            <a:off x="4531484" y="1675380"/>
            <a:ext cx="7003255" cy="1472882"/>
          </a:xfrm>
          <a:prstGeom prst="rect">
            <a:avLst/>
          </a:prstGeom>
        </p:spPr>
        <p:txBody>
          <a:bodyPr anchor="ctr" anchorCtr="0">
            <a:noAutofit/>
          </a:bodyPr>
          <a:lstStyle>
            <a:lvl1pPr algn="l">
              <a:defRPr sz="4400">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039C3B9-8B28-4BA3-BD24-E613655AAFFE}"/>
              </a:ext>
            </a:extLst>
          </p:cNvPr>
          <p:cNvCxnSpPr/>
          <p:nvPr/>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9AEEE2-DC51-47DA-A58D-DEFC328F87B7}"/>
              </a:ext>
            </a:extLst>
          </p:cNvPr>
          <p:cNvCxnSpPr>
            <a:cxnSpLocks/>
          </p:cNvCxnSpPr>
          <p:nvPr/>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49E061-10C0-42D3-92DF-47ACEB199EF0}"/>
              </a:ext>
            </a:extLst>
          </p:cNvPr>
          <p:cNvCxnSpPr/>
          <p:nvPr/>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7C6D89-EF2B-45D6-883D-C42E4C6BB27C}"/>
              </a:ext>
            </a:extLst>
          </p:cNvPr>
          <p:cNvCxnSpPr>
            <a:cxnSpLocks/>
          </p:cNvCxnSpPr>
          <p:nvPr userDrawn="1"/>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F26933-AC36-4EF9-8DA0-54A3C51BCC6B}"/>
              </a:ext>
            </a:extLst>
          </p:cNvPr>
          <p:cNvCxnSpPr/>
          <p:nvPr userDrawn="1"/>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4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3 Content w/Photo Dark">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E29568B-8B50-447A-A37D-3DF69F601F58}"/>
              </a:ext>
            </a:extLst>
          </p:cNvPr>
          <p:cNvSpPr/>
          <p:nvPr userDrawn="1"/>
        </p:nvSpPr>
        <p:spPr>
          <a:xfrm>
            <a:off x="4206234" y="-6"/>
            <a:ext cx="8015158" cy="6858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Content Placeholder 14" descr="Person in crossing">
            <a:extLst>
              <a:ext uri="{FF2B5EF4-FFF2-40B4-BE49-F238E27FC236}">
                <a16:creationId xmlns:a16="http://schemas.microsoft.com/office/drawing/2014/main" id="{D3F9F2BB-510E-4063-BA57-39F07A81B9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16" name="Rectangle 15">
            <a:extLst>
              <a:ext uri="{FF2B5EF4-FFF2-40B4-BE49-F238E27FC236}">
                <a16:creationId xmlns:a16="http://schemas.microsoft.com/office/drawing/2014/main" id="{7F6DE192-D323-4C5E-8C64-D4377460257C}"/>
              </a:ext>
            </a:extLst>
          </p:cNvPr>
          <p:cNvSpPr/>
          <p:nvPr/>
        </p:nvSpPr>
        <p:spPr>
          <a:xfrm>
            <a:off x="4206234" y="-6"/>
            <a:ext cx="8015158" cy="6858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9875FAC-5CE5-4F41-BB0A-A7673721FB52}"/>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8">
            <a:extLst>
              <a:ext uri="{FF2B5EF4-FFF2-40B4-BE49-F238E27FC236}">
                <a16:creationId xmlns:a16="http://schemas.microsoft.com/office/drawing/2014/main" id="{7E6958F9-2384-4C8E-B069-908514C5613F}"/>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latin typeface="Lato" panose="020F0502020204030203" pitchFamily="34" charset="0"/>
              </a:rPr>
              <a:pPr/>
              <a:t>‹#›</a:t>
            </a:fld>
            <a:endParaRPr lang="en-US" dirty="0">
              <a:latin typeface="Lato" panose="020F0502020204030203" pitchFamily="34" charset="0"/>
            </a:endParaRPr>
          </a:p>
        </p:txBody>
      </p:sp>
      <p:pic>
        <p:nvPicPr>
          <p:cNvPr id="20" name="Picture 19" descr="Icon&#10;&#10;Description automatically generated">
            <a:extLst>
              <a:ext uri="{FF2B5EF4-FFF2-40B4-BE49-F238E27FC236}">
                <a16:creationId xmlns:a16="http://schemas.microsoft.com/office/drawing/2014/main" id="{842E542B-0D82-457B-A08D-654DBC2DEB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21" name="Straight Connector 20">
            <a:extLst>
              <a:ext uri="{FF2B5EF4-FFF2-40B4-BE49-F238E27FC236}">
                <a16:creationId xmlns:a16="http://schemas.microsoft.com/office/drawing/2014/main" id="{7993E6E5-ADE3-4522-A7E4-A819799A5F3F}"/>
              </a:ext>
            </a:extLst>
          </p:cNvPr>
          <p:cNvCxnSpPr/>
          <p:nvPr userDrawn="1"/>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D8501F-C21B-4313-849B-3DDF6B2DB118}"/>
              </a:ext>
            </a:extLst>
          </p:cNvPr>
          <p:cNvCxnSpPr/>
          <p:nvPr/>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BCC92EF-28C2-4850-9633-07215898F3F9}"/>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6606D01-69BE-4403-BA57-F7EEAECBE653}"/>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sp>
        <p:nvSpPr>
          <p:cNvPr id="15" name="Content Placeholder 2">
            <a:extLst>
              <a:ext uri="{FF2B5EF4-FFF2-40B4-BE49-F238E27FC236}">
                <a16:creationId xmlns:a16="http://schemas.microsoft.com/office/drawing/2014/main" id="{5EC59C3A-56D9-4ECA-9DBC-7440E82CF3CE}"/>
              </a:ext>
            </a:extLst>
          </p:cNvPr>
          <p:cNvSpPr>
            <a:spLocks noGrp="1"/>
          </p:cNvSpPr>
          <p:nvPr>
            <p:ph idx="1"/>
          </p:nvPr>
        </p:nvSpPr>
        <p:spPr>
          <a:xfrm>
            <a:off x="5077838" y="1825625"/>
            <a:ext cx="6275962" cy="3709413"/>
          </a:xfrm>
        </p:spPr>
        <p:txBody>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22" name="Picture Placeholder 5">
            <a:extLst>
              <a:ext uri="{FF2B5EF4-FFF2-40B4-BE49-F238E27FC236}">
                <a16:creationId xmlns:a16="http://schemas.microsoft.com/office/drawing/2014/main" id="{612EE7FA-FD7E-4DB4-AA54-942DC69EB563}"/>
              </a:ext>
            </a:extLst>
          </p:cNvPr>
          <p:cNvSpPr>
            <a:spLocks noGrp="1"/>
          </p:cNvSpPr>
          <p:nvPr>
            <p:ph type="pic" sz="quarter" idx="13"/>
          </p:nvPr>
        </p:nvSpPr>
        <p:spPr>
          <a:xfrm>
            <a:off x="0" y="0"/>
            <a:ext cx="420687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DBAF70A7-9710-4105-A6D0-8779B835F571}"/>
              </a:ext>
            </a:extLst>
          </p:cNvPr>
          <p:cNvSpPr>
            <a:spLocks noGrp="1"/>
          </p:cNvSpPr>
          <p:nvPr>
            <p:ph type="title"/>
          </p:nvPr>
        </p:nvSpPr>
        <p:spPr>
          <a:xfrm>
            <a:off x="4572000" y="317726"/>
            <a:ext cx="7315198" cy="814349"/>
          </a:xfrm>
        </p:spPr>
        <p:txBody>
          <a:bodyPr anchor="ctr" anchorCtr="0"/>
          <a:lstStyle>
            <a:lvl1pPr>
              <a:defRPr>
                <a:solidFill>
                  <a:schemeClr val="bg1"/>
                </a:solidFill>
              </a:defRPr>
            </a:lvl1pPr>
          </a:lstStyle>
          <a:p>
            <a:r>
              <a:rPr lang="en-US"/>
              <a:t>Click to edit Master title style</a:t>
            </a:r>
            <a:endParaRPr lang="en-US" dirty="0"/>
          </a:p>
        </p:txBody>
      </p:sp>
      <p:pic>
        <p:nvPicPr>
          <p:cNvPr id="23" name="Content Placeholder 14" descr="Person in crossing">
            <a:extLst>
              <a:ext uri="{FF2B5EF4-FFF2-40B4-BE49-F238E27FC236}">
                <a16:creationId xmlns:a16="http://schemas.microsoft.com/office/drawing/2014/main" id="{86D52EAA-B1E1-4F7A-8B47-703EB837CC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28" name="Rectangle 27">
            <a:extLst>
              <a:ext uri="{FF2B5EF4-FFF2-40B4-BE49-F238E27FC236}">
                <a16:creationId xmlns:a16="http://schemas.microsoft.com/office/drawing/2014/main" id="{5DDBA94C-91A3-4DED-87FF-881E650B251D}"/>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4CD6FF8-5ECD-440F-ADE1-48994637E9C6}"/>
              </a:ext>
            </a:extLst>
          </p:cNvPr>
          <p:cNvCxnSpPr/>
          <p:nvPr/>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948BA64-F0F5-4A4A-A727-DAAC413D94FD}"/>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5A97D94-8D99-4BBA-8D6C-607975336EF5}"/>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pic>
        <p:nvPicPr>
          <p:cNvPr id="36" name="Content Placeholder 14" descr="Person in crossing">
            <a:extLst>
              <a:ext uri="{FF2B5EF4-FFF2-40B4-BE49-F238E27FC236}">
                <a16:creationId xmlns:a16="http://schemas.microsoft.com/office/drawing/2014/main" id="{EB22CEF9-201F-4BBD-AE85-97145A139C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38" name="Rectangle 37">
            <a:extLst>
              <a:ext uri="{FF2B5EF4-FFF2-40B4-BE49-F238E27FC236}">
                <a16:creationId xmlns:a16="http://schemas.microsoft.com/office/drawing/2014/main" id="{51238427-AA05-4CD4-8466-2F3B6831B748}"/>
              </a:ext>
            </a:extLst>
          </p:cNvPr>
          <p:cNvSpPr/>
          <p:nvPr userDrawn="1"/>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AAAF97B6-3839-49E7-BBCF-F225704D9AC0}"/>
              </a:ext>
            </a:extLst>
          </p:cNvPr>
          <p:cNvCxnSpPr/>
          <p:nvPr userDrawn="1"/>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CC6711A-ADD5-46C7-BF47-C46F26DA03EC}"/>
              </a:ext>
            </a:extLst>
          </p:cNvPr>
          <p:cNvSpPr/>
          <p:nvPr userDrawn="1"/>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E70F530-F138-41ED-BCC3-98DB7C7366D3}"/>
              </a:ext>
            </a:extLst>
          </p:cNvPr>
          <p:cNvSpPr txBox="1"/>
          <p:nvPr userDrawn="1"/>
        </p:nvSpPr>
        <p:spPr>
          <a:xfrm>
            <a:off x="1010083" y="2782666"/>
            <a:ext cx="2237362" cy="646331"/>
          </a:xfrm>
          <a:prstGeom prst="rect">
            <a:avLst/>
          </a:prstGeom>
          <a:noFill/>
        </p:spPr>
        <p:txBody>
          <a:bodyPr wrap="square" rtlCol="0">
            <a:spAutoFit/>
          </a:bodyPr>
          <a:lstStyle/>
          <a:p>
            <a:pPr algn="ctr"/>
            <a:r>
              <a:rPr lang="en-US" dirty="0">
                <a:solidFill>
                  <a:schemeClr val="bg1"/>
                </a:solidFill>
                <a:latin typeface="Lato" panose="020F0502020204030203" pitchFamily="34" charset="0"/>
              </a:rPr>
              <a:t>Place</a:t>
            </a:r>
            <a:r>
              <a:rPr lang="en-US" dirty="0">
                <a:solidFill>
                  <a:schemeClr val="bg1"/>
                </a:solidFill>
              </a:rPr>
              <a:t> Your </a:t>
            </a:r>
          </a:p>
          <a:p>
            <a:pPr algn="ctr"/>
            <a:r>
              <a:rPr lang="en-US" dirty="0">
                <a:solidFill>
                  <a:schemeClr val="bg1"/>
                </a:solidFill>
              </a:rPr>
              <a:t>Photo Here</a:t>
            </a:r>
          </a:p>
        </p:txBody>
      </p:sp>
      <p:sp>
        <p:nvSpPr>
          <p:cNvPr id="3" name="Footer Placeholder 2">
            <a:extLst>
              <a:ext uri="{FF2B5EF4-FFF2-40B4-BE49-F238E27FC236}">
                <a16:creationId xmlns:a16="http://schemas.microsoft.com/office/drawing/2014/main" id="{9C1AE66B-B629-4EC8-9E62-FC12D6F1F69D}"/>
              </a:ext>
            </a:extLst>
          </p:cNvPr>
          <p:cNvSpPr>
            <a:spLocks noGrp="1"/>
          </p:cNvSpPr>
          <p:nvPr>
            <p:ph type="ftr" sz="quarter" idx="14"/>
          </p:nvPr>
        </p:nvSpPr>
        <p:spPr>
          <a:xfrm>
            <a:off x="4572000" y="6281688"/>
            <a:ext cx="7649392" cy="307574"/>
          </a:xfrm>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F700A1C2-B777-4025-8D11-AF83DA3A142B}"/>
              </a:ext>
            </a:extLst>
          </p:cNvPr>
          <p:cNvSpPr>
            <a:spLocks noGrp="1"/>
          </p:cNvSpPr>
          <p:nvPr>
            <p:ph type="sldNum" sz="quarter" idx="15"/>
          </p:nvPr>
        </p:nvSpPr>
        <p:spPr/>
        <p:txBody>
          <a:bodyPr/>
          <a:lstStyle/>
          <a:p>
            <a:fld id="{A3DA3D6A-6DDB-44AC-922F-0D6A3F925C34}" type="slidenum">
              <a:rPr lang="en-US" smtClean="0"/>
              <a:pPr/>
              <a:t>‹#›</a:t>
            </a:fld>
            <a:endParaRPr lang="en-US" dirty="0"/>
          </a:p>
        </p:txBody>
      </p:sp>
    </p:spTree>
    <p:extLst>
      <p:ext uri="{BB962C8B-B14F-4D97-AF65-F5344CB8AC3E}">
        <p14:creationId xmlns:p14="http://schemas.microsoft.com/office/powerpoint/2010/main" val="168944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156735-6233-4881-B829-18631AAB41ED}"/>
              </a:ext>
            </a:extLst>
          </p:cNvPr>
          <p:cNvSpPr>
            <a:spLocks noGrp="1"/>
          </p:cNvSpPr>
          <p:nvPr>
            <p:ph type="ftr" sz="quarter" idx="13"/>
          </p:nvPr>
        </p:nvSpPr>
        <p:spPr>
          <a:xfrm>
            <a:off x="838200" y="6264676"/>
            <a:ext cx="10515600" cy="307574"/>
          </a:xfrm>
        </p:spPr>
        <p:txBody>
          <a:bodyPr/>
          <a:lstStyle>
            <a:lvl1pPr>
              <a:defRPr>
                <a:solidFill>
                  <a:schemeClr val="accent3">
                    <a:lumMod val="50000"/>
                  </a:schemeClr>
                </a:solidFill>
              </a:defRPr>
            </a:lvl1pPr>
          </a:lstStyle>
          <a:p>
            <a:endParaRPr lang="en-US" dirty="0"/>
          </a:p>
        </p:txBody>
      </p:sp>
      <p:sp>
        <p:nvSpPr>
          <p:cNvPr id="5" name="Slide Number Placeholder 4"/>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6" name="Rectangle 5">
            <a:extLst>
              <a:ext uri="{FF2B5EF4-FFF2-40B4-BE49-F238E27FC236}">
                <a16:creationId xmlns:a16="http://schemas.microsoft.com/office/drawing/2014/main" id="{4032ED03-B0BF-443E-84BC-75D5432085F1}"/>
              </a:ext>
            </a:extLst>
          </p:cNvPr>
          <p:cNvSpPr/>
          <p:nvPr/>
        </p:nvSpPr>
        <p:spPr>
          <a:xfrm>
            <a:off x="-25283" y="1161411"/>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67712-66BC-4D11-B1A1-4B5CA69121D7}"/>
              </a:ext>
            </a:extLst>
          </p:cNvPr>
          <p:cNvSpPr>
            <a:spLocks noGrp="1"/>
          </p:cNvSpPr>
          <p:nvPr>
            <p:ph type="title"/>
          </p:nvPr>
        </p:nvSpPr>
        <p:spPr>
          <a:xfrm>
            <a:off x="234356" y="317726"/>
            <a:ext cx="11672722" cy="696065"/>
          </a:xfrm>
        </p:spPr>
        <p:txBody>
          <a:bodyPr/>
          <a:lstStyle/>
          <a:p>
            <a:r>
              <a:rPr lang="en-US"/>
              <a:t>Click to edit Master title style</a:t>
            </a:r>
          </a:p>
        </p:txBody>
      </p:sp>
      <p:sp>
        <p:nvSpPr>
          <p:cNvPr id="7" name="Rectangle 6">
            <a:extLst>
              <a:ext uri="{FF2B5EF4-FFF2-40B4-BE49-F238E27FC236}">
                <a16:creationId xmlns:a16="http://schemas.microsoft.com/office/drawing/2014/main" id="{821AEE65-AA36-4E60-A093-A29FE4E3D476}"/>
              </a:ext>
            </a:extLst>
          </p:cNvPr>
          <p:cNvSpPr/>
          <p:nvPr/>
        </p:nvSpPr>
        <p:spPr>
          <a:xfrm>
            <a:off x="-25283" y="1161411"/>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59346A-F917-4C77-BFCD-C73BD3FBD398}"/>
              </a:ext>
            </a:extLst>
          </p:cNvPr>
          <p:cNvSpPr/>
          <p:nvPr userDrawn="1"/>
        </p:nvSpPr>
        <p:spPr>
          <a:xfrm>
            <a:off x="-25283" y="1132836"/>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78039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o slide - 1 per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39DF8F-305F-40F0-B3F7-AF7BFF2CA3CC}"/>
              </a:ext>
            </a:extLst>
          </p:cNvPr>
          <p:cNvSpPr/>
          <p:nvPr/>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5003BC-DBE0-4E56-B4ED-F61441EBEE46}"/>
              </a:ext>
            </a:extLst>
          </p:cNvPr>
          <p:cNvSpPr/>
          <p:nvPr userDrawn="1"/>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hasCustomPrompt="1"/>
          </p:nvPr>
        </p:nvSpPr>
        <p:spPr>
          <a:xfrm>
            <a:off x="4586370" y="1990878"/>
            <a:ext cx="6883349" cy="399782"/>
          </a:xfrm>
        </p:spPr>
        <p:txBody>
          <a:bodyPr/>
          <a:lstStyle>
            <a:lvl1pPr marL="0" indent="0">
              <a:buFontTx/>
              <a:buNone/>
              <a:defRPr b="1" spc="50" baseline="0">
                <a:solidFill>
                  <a:schemeClr val="tx2"/>
                </a:solidFill>
              </a:defRPr>
            </a:lvl1pPr>
          </a:lstStyle>
          <a:p>
            <a:pPr lvl="0"/>
            <a:r>
              <a:rPr lang="en-US" dirty="0"/>
              <a:t>CLICK TO EDIT MASTER TEXT STYLES</a:t>
            </a:r>
          </a:p>
        </p:txBody>
      </p:sp>
      <p:sp>
        <p:nvSpPr>
          <p:cNvPr id="7" name="Slide Number Placeholder 6"/>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6" name="Content Placeholder 3">
            <a:extLst>
              <a:ext uri="{FF2B5EF4-FFF2-40B4-BE49-F238E27FC236}">
                <a16:creationId xmlns:a16="http://schemas.microsoft.com/office/drawing/2014/main" id="{9D5CCB4A-33C3-42FE-94C6-F2D4FD1B9651}"/>
              </a:ext>
            </a:extLst>
          </p:cNvPr>
          <p:cNvSpPr>
            <a:spLocks noGrp="1"/>
          </p:cNvSpPr>
          <p:nvPr>
            <p:ph sz="half" idx="14" hasCustomPrompt="1"/>
          </p:nvPr>
        </p:nvSpPr>
        <p:spPr>
          <a:xfrm>
            <a:off x="4586371" y="2475621"/>
            <a:ext cx="6883348" cy="399783"/>
          </a:xfrm>
        </p:spPr>
        <p:txBody>
          <a:bodyPr/>
          <a:lstStyle>
            <a:lvl1pPr marL="0" indent="0">
              <a:lnSpc>
                <a:spcPts val="1800"/>
              </a:lnSpc>
              <a:spcBef>
                <a:spcPts val="0"/>
              </a:spcBef>
              <a:buFontTx/>
              <a:buNone/>
              <a:defRPr sz="2400" b="0">
                <a:solidFill>
                  <a:schemeClr val="tx2"/>
                </a:solidFill>
              </a:defRPr>
            </a:lvl1pPr>
            <a:lvl2pPr marL="457200" indent="0">
              <a:buFontTx/>
              <a:buNone/>
              <a:defRPr/>
            </a:lvl2pPr>
          </a:lstStyle>
          <a:p>
            <a:pPr lvl="0"/>
            <a:r>
              <a:rPr lang="en-US" dirty="0"/>
              <a:t>Second level</a:t>
            </a:r>
          </a:p>
        </p:txBody>
      </p:sp>
      <p:sp>
        <p:nvSpPr>
          <p:cNvPr id="8" name="Content Placeholder 3">
            <a:extLst>
              <a:ext uri="{FF2B5EF4-FFF2-40B4-BE49-F238E27FC236}">
                <a16:creationId xmlns:a16="http://schemas.microsoft.com/office/drawing/2014/main" id="{9C6B6D36-A3F3-4241-BFEE-AE69AF5BBA03}"/>
              </a:ext>
            </a:extLst>
          </p:cNvPr>
          <p:cNvSpPr>
            <a:spLocks noGrp="1"/>
          </p:cNvSpPr>
          <p:nvPr>
            <p:ph sz="half" idx="15" hasCustomPrompt="1"/>
          </p:nvPr>
        </p:nvSpPr>
        <p:spPr>
          <a:xfrm>
            <a:off x="4586371" y="2996589"/>
            <a:ext cx="6883348" cy="2269474"/>
          </a:xfrm>
        </p:spPr>
        <p:txBody>
          <a:bodyPr/>
          <a:lstStyle>
            <a:lvl1pPr marL="0" indent="0">
              <a:lnSpc>
                <a:spcPts val="2800"/>
              </a:lnSpc>
              <a:spcBef>
                <a:spcPts val="1800"/>
              </a:spcBef>
              <a:buFontTx/>
              <a:buNone/>
              <a:defRPr sz="2000" b="0">
                <a:solidFill>
                  <a:schemeClr val="bg2">
                    <a:lumMod val="50000"/>
                  </a:schemeClr>
                </a:solidFill>
              </a:defRPr>
            </a:lvl1pPr>
            <a:lvl2pPr marL="457200" indent="0">
              <a:buFontTx/>
              <a:buNone/>
              <a:defRPr/>
            </a:lvl2pPr>
          </a:lstStyle>
          <a:p>
            <a:pPr lvl="0"/>
            <a:r>
              <a:rPr lang="en-US" dirty="0"/>
              <a:t>Second level</a:t>
            </a:r>
          </a:p>
        </p:txBody>
      </p:sp>
      <p:sp>
        <p:nvSpPr>
          <p:cNvPr id="2" name="Title 1">
            <a:extLst>
              <a:ext uri="{FF2B5EF4-FFF2-40B4-BE49-F238E27FC236}">
                <a16:creationId xmlns:a16="http://schemas.microsoft.com/office/drawing/2014/main" id="{D6A670BE-C1AE-402B-B330-F2D0ABC76650}"/>
              </a:ext>
            </a:extLst>
          </p:cNvPr>
          <p:cNvSpPr>
            <a:spLocks noGrp="1"/>
          </p:cNvSpPr>
          <p:nvPr>
            <p:ph type="title"/>
          </p:nvPr>
        </p:nvSpPr>
        <p:spPr>
          <a:xfrm>
            <a:off x="234356" y="317726"/>
            <a:ext cx="11702540" cy="696065"/>
          </a:xfrm>
        </p:spPr>
        <p:txBody>
          <a:bodyPr/>
          <a:lstStyle/>
          <a:p>
            <a:r>
              <a:rPr lang="en-US"/>
              <a:t>Click to edit Master title style</a:t>
            </a:r>
          </a:p>
        </p:txBody>
      </p:sp>
      <p:sp>
        <p:nvSpPr>
          <p:cNvPr id="9" name="Rectangle 8">
            <a:extLst>
              <a:ext uri="{FF2B5EF4-FFF2-40B4-BE49-F238E27FC236}">
                <a16:creationId xmlns:a16="http://schemas.microsoft.com/office/drawing/2014/main" id="{1CEDA71C-5FE9-45E6-A8A2-207026EDDB9D}"/>
              </a:ext>
            </a:extLst>
          </p:cNvPr>
          <p:cNvSpPr/>
          <p:nvPr/>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079CDF42-0A10-487C-9CDD-2064A4491E45}"/>
              </a:ext>
            </a:extLst>
          </p:cNvPr>
          <p:cNvSpPr>
            <a:spLocks noGrp="1"/>
          </p:cNvSpPr>
          <p:nvPr>
            <p:ph type="pic" sz="quarter" idx="13"/>
          </p:nvPr>
        </p:nvSpPr>
        <p:spPr>
          <a:xfrm>
            <a:off x="981249" y="1990878"/>
            <a:ext cx="3249612" cy="3138488"/>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98747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o slide - 3 peop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36C6DE-7493-4096-A630-1DB595D4380B}"/>
              </a:ext>
            </a:extLst>
          </p:cNvPr>
          <p:cNvSpPr/>
          <p:nvPr/>
        </p:nvSpPr>
        <p:spPr>
          <a:xfrm>
            <a:off x="1" y="1143000"/>
            <a:ext cx="1888434"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305FA41-11C7-4CE8-9EC6-90EEDBD3CD63}"/>
              </a:ext>
            </a:extLst>
          </p:cNvPr>
          <p:cNvSpPr/>
          <p:nvPr userDrawn="1"/>
        </p:nvSpPr>
        <p:spPr>
          <a:xfrm>
            <a:off x="1" y="1143000"/>
            <a:ext cx="1888434"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A671A609-F31D-4703-9E51-07BED48AD36D}"/>
              </a:ext>
            </a:extLst>
          </p:cNvPr>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cxnSp>
        <p:nvCxnSpPr>
          <p:cNvPr id="13" name="Straight Connector 12">
            <a:extLst>
              <a:ext uri="{FF2B5EF4-FFF2-40B4-BE49-F238E27FC236}">
                <a16:creationId xmlns:a16="http://schemas.microsoft.com/office/drawing/2014/main" id="{AA75E743-6869-4603-B881-E4D57FF8934C}"/>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0E737B36-7537-46A3-AC07-7064F9AD5CB0}"/>
              </a:ext>
            </a:extLst>
          </p:cNvPr>
          <p:cNvSpPr>
            <a:spLocks noGrp="1"/>
          </p:cNvSpPr>
          <p:nvPr>
            <p:ph sz="half" idx="2" hasCustomPrompt="1"/>
          </p:nvPr>
        </p:nvSpPr>
        <p:spPr>
          <a:xfrm>
            <a:off x="2710394" y="1210935"/>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26" name="Content Placeholder 3">
            <a:extLst>
              <a:ext uri="{FF2B5EF4-FFF2-40B4-BE49-F238E27FC236}">
                <a16:creationId xmlns:a16="http://schemas.microsoft.com/office/drawing/2014/main" id="{B622F109-88CE-4AB4-B20C-5131A0874AD6}"/>
              </a:ext>
            </a:extLst>
          </p:cNvPr>
          <p:cNvSpPr>
            <a:spLocks noGrp="1"/>
          </p:cNvSpPr>
          <p:nvPr>
            <p:ph sz="half" idx="14" hasCustomPrompt="1"/>
          </p:nvPr>
        </p:nvSpPr>
        <p:spPr>
          <a:xfrm>
            <a:off x="2710395" y="1607898"/>
            <a:ext cx="8182859" cy="318979"/>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27" name="Content Placeholder 3">
            <a:extLst>
              <a:ext uri="{FF2B5EF4-FFF2-40B4-BE49-F238E27FC236}">
                <a16:creationId xmlns:a16="http://schemas.microsoft.com/office/drawing/2014/main" id="{7A5EECAB-4579-482F-90BD-921F75D27833}"/>
              </a:ext>
            </a:extLst>
          </p:cNvPr>
          <p:cNvSpPr>
            <a:spLocks noGrp="1"/>
          </p:cNvSpPr>
          <p:nvPr>
            <p:ph sz="half" idx="19" hasCustomPrompt="1"/>
          </p:nvPr>
        </p:nvSpPr>
        <p:spPr>
          <a:xfrm>
            <a:off x="2710395" y="1887030"/>
            <a:ext cx="8182860" cy="696064"/>
          </a:xfrm>
        </p:spPr>
        <p:txBody>
          <a:bodyPr/>
          <a:lstStyle>
            <a:lvl1pPr marL="0" indent="0">
              <a:lnSpc>
                <a:spcPts val="16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28" name="Content Placeholder 3">
            <a:extLst>
              <a:ext uri="{FF2B5EF4-FFF2-40B4-BE49-F238E27FC236}">
                <a16:creationId xmlns:a16="http://schemas.microsoft.com/office/drawing/2014/main" id="{6DC391E3-1B4E-4D5B-BE60-2A144286FA2F}"/>
              </a:ext>
            </a:extLst>
          </p:cNvPr>
          <p:cNvSpPr>
            <a:spLocks noGrp="1"/>
          </p:cNvSpPr>
          <p:nvPr>
            <p:ph sz="half" idx="20" hasCustomPrompt="1"/>
          </p:nvPr>
        </p:nvSpPr>
        <p:spPr>
          <a:xfrm>
            <a:off x="2710394" y="2845954"/>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29" name="Content Placeholder 3">
            <a:extLst>
              <a:ext uri="{FF2B5EF4-FFF2-40B4-BE49-F238E27FC236}">
                <a16:creationId xmlns:a16="http://schemas.microsoft.com/office/drawing/2014/main" id="{BEEB9BF8-5B4D-47BC-A617-56316FE88BB4}"/>
              </a:ext>
            </a:extLst>
          </p:cNvPr>
          <p:cNvSpPr>
            <a:spLocks noGrp="1"/>
          </p:cNvSpPr>
          <p:nvPr>
            <p:ph sz="half" idx="21" hasCustomPrompt="1"/>
          </p:nvPr>
        </p:nvSpPr>
        <p:spPr>
          <a:xfrm>
            <a:off x="2710395" y="3242917"/>
            <a:ext cx="8182859" cy="399783"/>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30" name="Content Placeholder 3">
            <a:extLst>
              <a:ext uri="{FF2B5EF4-FFF2-40B4-BE49-F238E27FC236}">
                <a16:creationId xmlns:a16="http://schemas.microsoft.com/office/drawing/2014/main" id="{51B0431F-B81E-4CFC-A537-D53B26387632}"/>
              </a:ext>
            </a:extLst>
          </p:cNvPr>
          <p:cNvSpPr>
            <a:spLocks noGrp="1"/>
          </p:cNvSpPr>
          <p:nvPr>
            <p:ph sz="half" idx="22" hasCustomPrompt="1"/>
          </p:nvPr>
        </p:nvSpPr>
        <p:spPr>
          <a:xfrm>
            <a:off x="2710395" y="3562057"/>
            <a:ext cx="8182860" cy="602756"/>
          </a:xfrm>
        </p:spPr>
        <p:txBody>
          <a:bodyPr/>
          <a:lstStyle>
            <a:lvl1pPr marL="0" indent="0">
              <a:lnSpc>
                <a:spcPts val="14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31" name="Content Placeholder 3">
            <a:extLst>
              <a:ext uri="{FF2B5EF4-FFF2-40B4-BE49-F238E27FC236}">
                <a16:creationId xmlns:a16="http://schemas.microsoft.com/office/drawing/2014/main" id="{E1D6CA68-A721-4605-8C9C-5705933292AB}"/>
              </a:ext>
            </a:extLst>
          </p:cNvPr>
          <p:cNvSpPr>
            <a:spLocks noGrp="1"/>
          </p:cNvSpPr>
          <p:nvPr>
            <p:ph sz="half" idx="23" hasCustomPrompt="1"/>
          </p:nvPr>
        </p:nvSpPr>
        <p:spPr>
          <a:xfrm>
            <a:off x="2710394" y="4352605"/>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32" name="Content Placeholder 3">
            <a:extLst>
              <a:ext uri="{FF2B5EF4-FFF2-40B4-BE49-F238E27FC236}">
                <a16:creationId xmlns:a16="http://schemas.microsoft.com/office/drawing/2014/main" id="{739D915C-7BFE-4D73-A6B8-6134F3D09F43}"/>
              </a:ext>
            </a:extLst>
          </p:cNvPr>
          <p:cNvSpPr>
            <a:spLocks noGrp="1"/>
          </p:cNvSpPr>
          <p:nvPr>
            <p:ph sz="half" idx="24" hasCustomPrompt="1"/>
          </p:nvPr>
        </p:nvSpPr>
        <p:spPr>
          <a:xfrm>
            <a:off x="2710395" y="4749568"/>
            <a:ext cx="8182859" cy="399783"/>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33" name="Content Placeholder 3">
            <a:extLst>
              <a:ext uri="{FF2B5EF4-FFF2-40B4-BE49-F238E27FC236}">
                <a16:creationId xmlns:a16="http://schemas.microsoft.com/office/drawing/2014/main" id="{24EB21E1-71DC-44E9-9477-44080B6162BF}"/>
              </a:ext>
            </a:extLst>
          </p:cNvPr>
          <p:cNvSpPr>
            <a:spLocks noGrp="1"/>
          </p:cNvSpPr>
          <p:nvPr>
            <p:ph sz="half" idx="25" hasCustomPrompt="1"/>
          </p:nvPr>
        </p:nvSpPr>
        <p:spPr>
          <a:xfrm>
            <a:off x="2710395" y="5068708"/>
            <a:ext cx="8182860" cy="679228"/>
          </a:xfrm>
        </p:spPr>
        <p:txBody>
          <a:bodyPr/>
          <a:lstStyle>
            <a:lvl1pPr marL="0" indent="0">
              <a:lnSpc>
                <a:spcPts val="14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2" name="Title 1">
            <a:extLst>
              <a:ext uri="{FF2B5EF4-FFF2-40B4-BE49-F238E27FC236}">
                <a16:creationId xmlns:a16="http://schemas.microsoft.com/office/drawing/2014/main" id="{51ECA86B-754C-42A0-AE3D-C84C89EF9F3D}"/>
              </a:ext>
            </a:extLst>
          </p:cNvPr>
          <p:cNvSpPr>
            <a:spLocks noGrp="1"/>
          </p:cNvSpPr>
          <p:nvPr>
            <p:ph type="title"/>
          </p:nvPr>
        </p:nvSpPr>
        <p:spPr>
          <a:xfrm>
            <a:off x="119271" y="317726"/>
            <a:ext cx="11820316" cy="696065"/>
          </a:xfrm>
        </p:spPr>
        <p:txBody>
          <a:bodyPr/>
          <a:lstStyle/>
          <a:p>
            <a:r>
              <a:rPr lang="en-US"/>
              <a:t>Click to edit Master title style</a:t>
            </a:r>
          </a:p>
        </p:txBody>
      </p:sp>
      <p:sp>
        <p:nvSpPr>
          <p:cNvPr id="3" name="Picture Placeholder 2">
            <a:extLst>
              <a:ext uri="{FF2B5EF4-FFF2-40B4-BE49-F238E27FC236}">
                <a16:creationId xmlns:a16="http://schemas.microsoft.com/office/drawing/2014/main" id="{5FD5DA23-0BF7-451F-AC98-6E689757AA84}"/>
              </a:ext>
            </a:extLst>
          </p:cNvPr>
          <p:cNvSpPr>
            <a:spLocks noGrp="1"/>
          </p:cNvSpPr>
          <p:nvPr>
            <p:ph type="pic" sz="quarter" idx="13"/>
          </p:nvPr>
        </p:nvSpPr>
        <p:spPr>
          <a:xfrm>
            <a:off x="1224741" y="1364342"/>
            <a:ext cx="1267048" cy="1223720"/>
          </a:xfrm>
          <a:prstGeom prst="ellipse">
            <a:avLst/>
          </a:prstGeom>
        </p:spPr>
        <p:txBody>
          <a:bodyPr/>
          <a:lstStyle>
            <a:lvl1pPr>
              <a:defRPr sz="1000"/>
            </a:lvl1pPr>
          </a:lstStyle>
          <a:p>
            <a:r>
              <a:rPr lang="en-US" dirty="0"/>
              <a:t>Click icon to add picture</a:t>
            </a:r>
          </a:p>
        </p:txBody>
      </p:sp>
      <p:sp>
        <p:nvSpPr>
          <p:cNvPr id="21" name="Picture Placeholder 2">
            <a:extLst>
              <a:ext uri="{FF2B5EF4-FFF2-40B4-BE49-F238E27FC236}">
                <a16:creationId xmlns:a16="http://schemas.microsoft.com/office/drawing/2014/main" id="{08852A02-45F5-473D-8EDB-D1FAA9182858}"/>
              </a:ext>
            </a:extLst>
          </p:cNvPr>
          <p:cNvSpPr>
            <a:spLocks noGrp="1"/>
          </p:cNvSpPr>
          <p:nvPr>
            <p:ph type="pic" sz="quarter" idx="15"/>
          </p:nvPr>
        </p:nvSpPr>
        <p:spPr>
          <a:xfrm>
            <a:off x="1224741" y="3009962"/>
            <a:ext cx="1267048" cy="1223720"/>
          </a:xfrm>
          <a:prstGeom prst="ellipse">
            <a:avLst/>
          </a:prstGeom>
        </p:spPr>
        <p:txBody>
          <a:bodyPr/>
          <a:lstStyle>
            <a:lvl1pPr>
              <a:defRPr sz="1000"/>
            </a:lvl1pPr>
          </a:lstStyle>
          <a:p>
            <a:r>
              <a:rPr lang="en-US" dirty="0"/>
              <a:t>Click icon to add picture</a:t>
            </a:r>
          </a:p>
        </p:txBody>
      </p:sp>
      <p:sp>
        <p:nvSpPr>
          <p:cNvPr id="23" name="Picture Placeholder 2">
            <a:extLst>
              <a:ext uri="{FF2B5EF4-FFF2-40B4-BE49-F238E27FC236}">
                <a16:creationId xmlns:a16="http://schemas.microsoft.com/office/drawing/2014/main" id="{1EBC7623-D27D-43B2-BAC1-F34E878D3484}"/>
              </a:ext>
            </a:extLst>
          </p:cNvPr>
          <p:cNvSpPr>
            <a:spLocks noGrp="1"/>
          </p:cNvSpPr>
          <p:nvPr>
            <p:ph type="pic" sz="quarter" idx="17"/>
          </p:nvPr>
        </p:nvSpPr>
        <p:spPr>
          <a:xfrm>
            <a:off x="1224741" y="4524216"/>
            <a:ext cx="1267048" cy="1223720"/>
          </a:xfrm>
          <a:prstGeom prst="ellipse">
            <a:avLst/>
          </a:prstGeom>
        </p:spPr>
        <p:txBody>
          <a:bodyPr/>
          <a:lstStyle>
            <a:lvl1pPr>
              <a:defRPr sz="1000"/>
            </a:lvl1pPr>
          </a:lstStyle>
          <a:p>
            <a:r>
              <a:rPr lang="en-US" dirty="0"/>
              <a:t>Click icon to add picture</a:t>
            </a:r>
          </a:p>
        </p:txBody>
      </p:sp>
      <p:cxnSp>
        <p:nvCxnSpPr>
          <p:cNvPr id="22" name="Straight Connector 21">
            <a:extLst>
              <a:ext uri="{FF2B5EF4-FFF2-40B4-BE49-F238E27FC236}">
                <a16:creationId xmlns:a16="http://schemas.microsoft.com/office/drawing/2014/main" id="{D747697F-D5D0-4C7F-B594-E70E98900797}"/>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2AA69B6-D15E-41B8-B3FA-8087EF6B40D3}"/>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49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EC206A0-EA46-4766-B276-D26074D79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19801" y="2236700"/>
            <a:ext cx="5850253" cy="2283163"/>
          </a:xfrm>
          <a:prstGeom prst="rect">
            <a:avLst/>
          </a:prstGeom>
        </p:spPr>
        <p:txBody>
          <a:bodyPr anchor="ctr">
            <a:normAutofit/>
          </a:bodyPr>
          <a:lstStyle>
            <a:lvl1pPr>
              <a:defRPr sz="2400" b="0">
                <a:solidFill>
                  <a:schemeClr val="bg1"/>
                </a:solidFill>
                <a:latin typeface="+mn-lt"/>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0C84B55F-8E08-4526-9583-79FD738BC718}"/>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DF6DDA5-EBD4-40D2-A841-A1C99559CC12}"/>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5"/>
                </a:solidFill>
              </a:rPr>
              <a:t>Thank </a:t>
            </a:r>
          </a:p>
          <a:p>
            <a:pPr algn="r"/>
            <a:r>
              <a:rPr lang="en-US" sz="7200" dirty="0">
                <a:solidFill>
                  <a:schemeClr val="accent5"/>
                </a:solidFill>
              </a:rPr>
              <a:t>You</a:t>
            </a:r>
          </a:p>
        </p:txBody>
      </p:sp>
      <p:sp>
        <p:nvSpPr>
          <p:cNvPr id="5" name="TextBox 4">
            <a:extLst>
              <a:ext uri="{FF2B5EF4-FFF2-40B4-BE49-F238E27FC236}">
                <a16:creationId xmlns:a16="http://schemas.microsoft.com/office/drawing/2014/main" id="{647CF11F-1E02-4F90-AFA1-F61E63AD128B}"/>
              </a:ext>
            </a:extLst>
          </p:cNvPr>
          <p:cNvSpPr txBox="1"/>
          <p:nvPr/>
        </p:nvSpPr>
        <p:spPr>
          <a:xfrm>
            <a:off x="7706387" y="5229385"/>
            <a:ext cx="4163643" cy="369332"/>
          </a:xfrm>
          <a:prstGeom prst="rect">
            <a:avLst/>
          </a:prstGeom>
          <a:noFill/>
        </p:spPr>
        <p:txBody>
          <a:bodyPr wrap="square" rtlCol="0">
            <a:spAutoFit/>
          </a:bodyPr>
          <a:lstStyle/>
          <a:p>
            <a:pPr algn="r"/>
            <a:r>
              <a:rPr lang="en-US" spc="50" baseline="0" dirty="0" err="1">
                <a:solidFill>
                  <a:schemeClr val="accent5"/>
                </a:solidFill>
              </a:rPr>
              <a:t>JohnsonFinancialGroup.Com</a:t>
            </a:r>
            <a:endParaRPr lang="en-US" spc="50" baseline="0" dirty="0">
              <a:solidFill>
                <a:schemeClr val="accent5"/>
              </a:solidFill>
            </a:endParaRPr>
          </a:p>
        </p:txBody>
      </p:sp>
      <p:pic>
        <p:nvPicPr>
          <p:cNvPr id="16" name="Picture 15">
            <a:extLst>
              <a:ext uri="{FF2B5EF4-FFF2-40B4-BE49-F238E27FC236}">
                <a16:creationId xmlns:a16="http://schemas.microsoft.com/office/drawing/2014/main" id="{C603FD09-7427-437E-895C-17B8598383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467A8F4-30A0-49D2-B957-906F217542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11" name="Rectangle 10">
            <a:extLst>
              <a:ext uri="{FF2B5EF4-FFF2-40B4-BE49-F238E27FC236}">
                <a16:creationId xmlns:a16="http://schemas.microsoft.com/office/drawing/2014/main" id="{F764A823-6C6E-4CEB-BCD0-C34C6FFDC437}"/>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2C3A22F-0E50-4FB5-9959-5F2AEAF68432}"/>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EE491E8-0F60-4B1F-81D0-421FB0D1488B}"/>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5"/>
                </a:solidFill>
              </a:rPr>
              <a:t>Thank </a:t>
            </a:r>
          </a:p>
          <a:p>
            <a:pPr algn="r"/>
            <a:r>
              <a:rPr lang="en-US" sz="7200" dirty="0">
                <a:solidFill>
                  <a:schemeClr val="accent5"/>
                </a:solidFill>
              </a:rPr>
              <a:t>You</a:t>
            </a:r>
          </a:p>
        </p:txBody>
      </p:sp>
      <p:sp>
        <p:nvSpPr>
          <p:cNvPr id="17" name="TextBox 16">
            <a:extLst>
              <a:ext uri="{FF2B5EF4-FFF2-40B4-BE49-F238E27FC236}">
                <a16:creationId xmlns:a16="http://schemas.microsoft.com/office/drawing/2014/main" id="{B7EA584F-FCF2-4F3F-8BFB-8C616969E41D}"/>
              </a:ext>
            </a:extLst>
          </p:cNvPr>
          <p:cNvSpPr txBox="1"/>
          <p:nvPr/>
        </p:nvSpPr>
        <p:spPr>
          <a:xfrm>
            <a:off x="7706387" y="5229385"/>
            <a:ext cx="4163643" cy="369332"/>
          </a:xfrm>
          <a:prstGeom prst="rect">
            <a:avLst/>
          </a:prstGeom>
          <a:noFill/>
        </p:spPr>
        <p:txBody>
          <a:bodyPr wrap="square" rtlCol="0">
            <a:spAutoFit/>
          </a:bodyPr>
          <a:lstStyle/>
          <a:p>
            <a:pPr algn="r"/>
            <a:r>
              <a:rPr lang="en-US" spc="50" baseline="0" dirty="0" err="1">
                <a:solidFill>
                  <a:schemeClr val="accent5"/>
                </a:solidFill>
              </a:rPr>
              <a:t>JohnsonFinancialGroup.Com</a:t>
            </a:r>
            <a:endParaRPr lang="en-US" spc="50" baseline="0" dirty="0">
              <a:solidFill>
                <a:schemeClr val="accent5"/>
              </a:solidFill>
            </a:endParaRPr>
          </a:p>
        </p:txBody>
      </p:sp>
      <p:pic>
        <p:nvPicPr>
          <p:cNvPr id="18" name="Picture 17">
            <a:extLst>
              <a:ext uri="{FF2B5EF4-FFF2-40B4-BE49-F238E27FC236}">
                <a16:creationId xmlns:a16="http://schemas.microsoft.com/office/drawing/2014/main" id="{63C9EB03-E4C1-485D-B5EF-405625861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4EC1FE61-5A2D-4F95-8BD3-2B3EEF383A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20" name="Rectangle 19">
            <a:extLst>
              <a:ext uri="{FF2B5EF4-FFF2-40B4-BE49-F238E27FC236}">
                <a16:creationId xmlns:a16="http://schemas.microsoft.com/office/drawing/2014/main" id="{C6B1D688-76D1-4291-977B-52F3DA5AB5A7}"/>
              </a:ext>
            </a:extLst>
          </p:cNvPr>
          <p:cNvSpPr/>
          <p:nvPr userDrawn="1"/>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B101E5C-AB03-4B77-AB73-5CE86BCE6032}"/>
              </a:ext>
            </a:extLst>
          </p:cNvPr>
          <p:cNvCxnSpPr>
            <a:cxnSpLocks/>
          </p:cNvCxnSpPr>
          <p:nvPr userDrawn="1"/>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BADC878D-E48A-4096-8D88-4FFD3055CC0B}"/>
              </a:ext>
            </a:extLst>
          </p:cNvPr>
          <p:cNvSpPr txBox="1">
            <a:spLocks/>
          </p:cNvSpPr>
          <p:nvPr userDrawn="1"/>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4"/>
                </a:solidFill>
              </a:rPr>
              <a:t>Thank </a:t>
            </a:r>
          </a:p>
          <a:p>
            <a:pPr algn="r"/>
            <a:r>
              <a:rPr lang="en-US" sz="7200" dirty="0">
                <a:solidFill>
                  <a:schemeClr val="accent4"/>
                </a:solidFill>
              </a:rPr>
              <a:t>You</a:t>
            </a:r>
          </a:p>
        </p:txBody>
      </p:sp>
      <p:pic>
        <p:nvPicPr>
          <p:cNvPr id="25" name="Picture 24" descr="Text, logo&#10;&#10;Description automatically generated">
            <a:extLst>
              <a:ext uri="{FF2B5EF4-FFF2-40B4-BE49-F238E27FC236}">
                <a16:creationId xmlns:a16="http://schemas.microsoft.com/office/drawing/2014/main" id="{9EF5FC71-303D-4484-A103-653F59B580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5523" y="5219260"/>
            <a:ext cx="2988096" cy="446496"/>
          </a:xfrm>
          <a:prstGeom prst="rect">
            <a:avLst/>
          </a:prstGeom>
        </p:spPr>
      </p:pic>
      <p:pic>
        <p:nvPicPr>
          <p:cNvPr id="3" name="Picture 2">
            <a:extLst>
              <a:ext uri="{FF2B5EF4-FFF2-40B4-BE49-F238E27FC236}">
                <a16:creationId xmlns:a16="http://schemas.microsoft.com/office/drawing/2014/main" id="{FD03A908-0A73-1091-6814-DE91CDEA08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190"/>
          <a:stretch/>
        </p:blipFill>
        <p:spPr>
          <a:xfrm>
            <a:off x="8897816" y="5799044"/>
            <a:ext cx="2866708" cy="984900"/>
          </a:xfrm>
          <a:prstGeom prst="rect">
            <a:avLst/>
          </a:prstGeom>
        </p:spPr>
      </p:pic>
    </p:spTree>
    <p:extLst>
      <p:ext uri="{BB962C8B-B14F-4D97-AF65-F5344CB8AC3E}">
        <p14:creationId xmlns:p14="http://schemas.microsoft.com/office/powerpoint/2010/main" val="417483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37B309F6-42B0-42F6-9432-3F78BD98FB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15" name="Rectangle 14">
            <a:extLst>
              <a:ext uri="{FF2B5EF4-FFF2-40B4-BE49-F238E27FC236}">
                <a16:creationId xmlns:a16="http://schemas.microsoft.com/office/drawing/2014/main" id="{55CF766E-AC91-483C-B298-92C58F03ED20}"/>
              </a:ext>
            </a:extLst>
          </p:cNvPr>
          <p:cNvSpPr/>
          <p:nvPr/>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10;&#10;Description automatically generated">
            <a:extLst>
              <a:ext uri="{FF2B5EF4-FFF2-40B4-BE49-F238E27FC236}">
                <a16:creationId xmlns:a16="http://schemas.microsoft.com/office/drawing/2014/main" id="{1A60D0E0-1E18-4114-A5A4-26291B00EA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20" name="Rectangle 19">
            <a:extLst>
              <a:ext uri="{FF2B5EF4-FFF2-40B4-BE49-F238E27FC236}">
                <a16:creationId xmlns:a16="http://schemas.microsoft.com/office/drawing/2014/main" id="{8132A0D8-A6C0-4AC8-8B8E-C37E9646A4CE}"/>
              </a:ext>
            </a:extLst>
          </p:cNvPr>
          <p:cNvSpPr/>
          <p:nvPr userDrawn="1"/>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10;&#10;Description automatically generated">
            <a:extLst>
              <a:ext uri="{FF2B5EF4-FFF2-40B4-BE49-F238E27FC236}">
                <a16:creationId xmlns:a16="http://schemas.microsoft.com/office/drawing/2014/main" id="{56D67C3C-0E3E-4A8D-8140-0E570CACF8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DC92B9B-13C5-4B1C-98D6-0EED0796C85F}"/>
              </a:ext>
            </a:extLst>
          </p:cNvPr>
          <p:cNvCxnSpPr/>
          <p:nvPr/>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B16FC8D0-828B-4F67-AE5D-C802D639CD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13" name="Straight Connector 12">
            <a:extLst>
              <a:ext uri="{FF2B5EF4-FFF2-40B4-BE49-F238E27FC236}">
                <a16:creationId xmlns:a16="http://schemas.microsoft.com/office/drawing/2014/main" id="{01E2F815-A4DE-409C-A23A-7EF79E2553CD}"/>
              </a:ext>
            </a:extLst>
          </p:cNvPr>
          <p:cNvCxnSpPr/>
          <p:nvPr userDrawn="1"/>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11812" y="2989262"/>
            <a:ext cx="7013438" cy="1470475"/>
          </a:xfrm>
          <a:prstGeom prst="rect">
            <a:avLst/>
          </a:prstGeom>
        </p:spPr>
        <p:txBody>
          <a:bodyPr anchor="ctr">
            <a:noAutofit/>
          </a:bodyPr>
          <a:lstStyle>
            <a:lvl1pPr>
              <a:defRPr sz="4000">
                <a:solidFill>
                  <a:schemeClr val="bg1"/>
                </a:solidFill>
              </a:defRPr>
            </a:lvl1pPr>
          </a:lstStyle>
          <a:p>
            <a:r>
              <a:rPr lang="en-US"/>
              <a:t>Click to edit Master title style</a:t>
            </a:r>
            <a:endParaRPr lang="en-US" dirty="0"/>
          </a:p>
        </p:txBody>
      </p:sp>
      <p:sp>
        <p:nvSpPr>
          <p:cNvPr id="11" name="Slide Number Placeholder 8">
            <a:extLst>
              <a:ext uri="{FF2B5EF4-FFF2-40B4-BE49-F238E27FC236}">
                <a16:creationId xmlns:a16="http://schemas.microsoft.com/office/drawing/2014/main" id="{7F6C199E-47EE-4808-9EC6-9CA250F466A2}"/>
              </a:ext>
            </a:extLst>
          </p:cNvPr>
          <p:cNvSpPr>
            <a:spLocks noGrp="1"/>
          </p:cNvSpPr>
          <p:nvPr>
            <p:ph type="sldNum" sz="quarter" idx="12"/>
          </p:nvPr>
        </p:nvSpPr>
        <p:spPr>
          <a:xfrm>
            <a:off x="8726520" y="6228588"/>
            <a:ext cx="2743200" cy="365125"/>
          </a:xfrm>
          <a:prstGeom prst="rect">
            <a:avLst/>
          </a:prstGeom>
        </p:spPr>
        <p:txBody>
          <a:bodyPr/>
          <a:lstStyle>
            <a:lvl1pPr>
              <a:defRPr>
                <a:solidFill>
                  <a:schemeClr val="bg1"/>
                </a:solidFill>
              </a:defRPr>
            </a:lvl1pPr>
          </a:lstStyle>
          <a:p>
            <a:fld id="{A3DA3D6A-6DDB-44AC-922F-0D6A3F925C34}" type="slidenum">
              <a:rPr lang="en-US" smtClean="0"/>
              <a:pPr/>
              <a:t>‹#›</a:t>
            </a:fld>
            <a:endParaRPr lang="en-US" dirty="0"/>
          </a:p>
        </p:txBody>
      </p:sp>
      <p:cxnSp>
        <p:nvCxnSpPr>
          <p:cNvPr id="16" name="Straight Connector 15">
            <a:extLst>
              <a:ext uri="{FF2B5EF4-FFF2-40B4-BE49-F238E27FC236}">
                <a16:creationId xmlns:a16="http://schemas.microsoft.com/office/drawing/2014/main" id="{5EBADF1F-9ED3-4876-BBA5-412331A40E1F}"/>
              </a:ext>
            </a:extLst>
          </p:cNvPr>
          <p:cNvCxnSpPr/>
          <p:nvPr/>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40F8DA-E6D8-4346-9B37-F9E220D97A73}"/>
              </a:ext>
            </a:extLst>
          </p:cNvPr>
          <p:cNvCxnSpPr/>
          <p:nvPr userDrawn="1"/>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95927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695870-4125-4AA4-B146-90FDEF3E6EA5}"/>
              </a:ext>
            </a:extLst>
          </p:cNvPr>
          <p:cNvSpPr/>
          <p:nvPr/>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E5CEAE-40E5-4A33-8A9E-2ABD649755EF}"/>
              </a:ext>
            </a:extLst>
          </p:cNvPr>
          <p:cNvSpPr/>
          <p:nvPr userDrawn="1"/>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A9D750-DB27-4FD1-A823-9134C0996165}"/>
              </a:ext>
            </a:extLst>
          </p:cNvPr>
          <p:cNvSpPr/>
          <p:nvPr/>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040D78CD-5D8A-4F3C-B915-177EA7CC41D7}"/>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latin typeface="Lato" panose="020F0502020204030203" pitchFamily="34" charset="0"/>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C87F4E6D-474C-4239-9215-0B278B72F8BA}"/>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solidFill>
                  <a:schemeClr val="accent3">
                    <a:lumMod val="50000"/>
                  </a:schemeClr>
                </a:solidFill>
                <a:latin typeface="Lato" panose="020F0502020204030203" pitchFamily="34" charset="0"/>
              </a:rPr>
              <a:pPr/>
              <a:t>‹#›</a:t>
            </a:fld>
            <a:endParaRPr lang="en-US" dirty="0">
              <a:solidFill>
                <a:schemeClr val="accent3">
                  <a:lumMod val="50000"/>
                </a:schemeClr>
              </a:solidFill>
              <a:latin typeface="Lato" panose="020F0502020204030203" pitchFamily="34" charset="0"/>
            </a:endParaRPr>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E25C0B-4314-4C46-969B-9D4F6637DF2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3935F1C-81DA-4ABB-8F70-57A30E9D142B}"/>
              </a:ext>
            </a:extLst>
          </p:cNvPr>
          <p:cNvSpPr>
            <a:spLocks noGrp="1"/>
          </p:cNvSpPr>
          <p:nvPr>
            <p:ph type="ftr" sz="quarter" idx="10"/>
          </p:nvPr>
        </p:nvSpPr>
        <p:spPr/>
        <p:txBody>
          <a:bodyPr/>
          <a:lstStyle>
            <a:lvl1pPr>
              <a:defRPr>
                <a:solidFill>
                  <a:schemeClr val="bg1"/>
                </a:solidFill>
              </a:defRPr>
            </a:lvl1pPr>
          </a:lstStyle>
          <a:p>
            <a:endParaRPr lang="en-US" dirty="0"/>
          </a:p>
        </p:txBody>
      </p:sp>
      <p:cxnSp>
        <p:nvCxnSpPr>
          <p:cNvPr id="15" name="Straight Connector 14">
            <a:extLst>
              <a:ext uri="{FF2B5EF4-FFF2-40B4-BE49-F238E27FC236}">
                <a16:creationId xmlns:a16="http://schemas.microsoft.com/office/drawing/2014/main" id="{02A576AC-E33F-4533-BDEF-79D822840AA6}"/>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58A0D0-815D-4172-8ED5-766410EBA5D5}"/>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69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Screen">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426924FD-86AE-487B-AB35-468C36B7EC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4" name="Rectangle 3">
            <a:extLst>
              <a:ext uri="{FF2B5EF4-FFF2-40B4-BE49-F238E27FC236}">
                <a16:creationId xmlns:a16="http://schemas.microsoft.com/office/drawing/2014/main" id="{4DA9D750-DB27-4FD1-A823-9134C0996165}"/>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10;&#10;Description automatically generated">
            <a:extLst>
              <a:ext uri="{FF2B5EF4-FFF2-40B4-BE49-F238E27FC236}">
                <a16:creationId xmlns:a16="http://schemas.microsoft.com/office/drawing/2014/main" id="{3F1B14DE-A496-4AF6-8536-40EA92759C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22" name="Rectangle 21">
            <a:extLst>
              <a:ext uri="{FF2B5EF4-FFF2-40B4-BE49-F238E27FC236}">
                <a16:creationId xmlns:a16="http://schemas.microsoft.com/office/drawing/2014/main" id="{C8BA4A92-761F-494F-A415-ED330570D1CC}"/>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picture containing text&#10;&#10;Description automatically generated">
            <a:extLst>
              <a:ext uri="{FF2B5EF4-FFF2-40B4-BE49-F238E27FC236}">
                <a16:creationId xmlns:a16="http://schemas.microsoft.com/office/drawing/2014/main" id="{4392054F-35D2-4886-899A-EAC2E8C7B5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31" name="Rectangle 30">
            <a:extLst>
              <a:ext uri="{FF2B5EF4-FFF2-40B4-BE49-F238E27FC236}">
                <a16:creationId xmlns:a16="http://schemas.microsoft.com/office/drawing/2014/main" id="{012C0EC8-DE4A-4DC2-B94B-4E15D540C1CF}"/>
              </a:ext>
            </a:extLst>
          </p:cNvPr>
          <p:cNvSpPr/>
          <p:nvPr userDrawn="1"/>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C61E54-5FF4-4714-BBE4-E0C43C220417}"/>
              </a:ext>
            </a:extLst>
          </p:cNvPr>
          <p:cNvSpPr>
            <a:spLocks noGrp="1"/>
          </p:cNvSpPr>
          <p:nvPr>
            <p:ph type="title"/>
          </p:nvPr>
        </p:nvSpPr>
        <p:spPr>
          <a:xfrm>
            <a:off x="234355" y="317726"/>
            <a:ext cx="11704127" cy="696065"/>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002383B0-D825-4F67-804B-46A901F4925C}"/>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4C0F9D-AEA8-43AB-B970-31F061A399EE}"/>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B9AD96E0-B0CF-420A-A21F-D8104B15BEB3}"/>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F275ECE5-ED37-4E36-AC2E-BB9C0DF17721}"/>
              </a:ext>
            </a:extLst>
          </p:cNvPr>
          <p:cNvSpPr>
            <a:spLocks noGrp="1"/>
          </p:cNvSpPr>
          <p:nvPr>
            <p:ph type="ftr" sz="quarter" idx="1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429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083206" cy="3796962"/>
          </a:xfrm>
        </p:spPr>
        <p:txBody>
          <a:bodyPr/>
          <a:lstStyle>
            <a:lvl2pPr>
              <a:defRPr/>
            </a:lvl2pPr>
            <a:lvl3pPr>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825625"/>
            <a:ext cx="5181600" cy="3796962"/>
          </a:xfrm>
        </p:spPr>
        <p:txBody>
          <a:bodyPr/>
          <a:lstStyle>
            <a:lvl2pPr>
              <a:defRPr/>
            </a:lvl2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2" name="Title 1">
            <a:extLst>
              <a:ext uri="{FF2B5EF4-FFF2-40B4-BE49-F238E27FC236}">
                <a16:creationId xmlns:a16="http://schemas.microsoft.com/office/drawing/2014/main" id="{59D11AD1-4887-46AF-A29A-E8C88F708F8C}"/>
              </a:ext>
            </a:extLst>
          </p:cNvPr>
          <p:cNvSpPr>
            <a:spLocks noGrp="1"/>
          </p:cNvSpPr>
          <p:nvPr>
            <p:ph type="title"/>
          </p:nvPr>
        </p:nvSpPr>
        <p:spPr>
          <a:xfrm>
            <a:off x="234356" y="317726"/>
            <a:ext cx="11704130" cy="696065"/>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CA920B6D-553E-46E7-B501-B7C9CD510E6E}"/>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03551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3 Content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D9694A6-8C4B-4B16-B94E-1580F6923968}"/>
              </a:ext>
            </a:extLst>
          </p:cNvPr>
          <p:cNvSpPr/>
          <p:nvPr userDrawn="1"/>
        </p:nvSpPr>
        <p:spPr>
          <a:xfrm>
            <a:off x="4258492" y="0"/>
            <a:ext cx="7933508"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430C6F7-9C62-4258-93C8-3DC67DE4D766}"/>
              </a:ext>
            </a:extLst>
          </p:cNvPr>
          <p:cNvSpPr>
            <a:spLocks noGrp="1"/>
          </p:cNvSpPr>
          <p:nvPr>
            <p:ph type="ftr" sz="quarter" idx="14"/>
          </p:nvPr>
        </p:nvSpPr>
        <p:spPr>
          <a:xfrm>
            <a:off x="4668839" y="6264496"/>
            <a:ext cx="7235824" cy="307574"/>
          </a:xfrm>
        </p:spPr>
        <p:txBody>
          <a:bodyPr/>
          <a:lstStyle/>
          <a:p>
            <a:endParaRPr lang="en-US" dirty="0"/>
          </a:p>
        </p:txBody>
      </p:sp>
      <p:pic>
        <p:nvPicPr>
          <p:cNvPr id="14" name="Picture 13" descr="Icon&#10;&#10;Description automatically generated">
            <a:extLst>
              <a:ext uri="{FF2B5EF4-FFF2-40B4-BE49-F238E27FC236}">
                <a16:creationId xmlns:a16="http://schemas.microsoft.com/office/drawing/2014/main" id="{0D9ED90F-6487-4ACE-AF0D-FBD1C0D33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cxnSp>
        <p:nvCxnSpPr>
          <p:cNvPr id="10" name="Straight Connector 9">
            <a:extLst>
              <a:ext uri="{FF2B5EF4-FFF2-40B4-BE49-F238E27FC236}">
                <a16:creationId xmlns:a16="http://schemas.microsoft.com/office/drawing/2014/main" id="{4B1EC71B-ED17-45BF-A949-693253AB2E37}"/>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D8618B23-A3C2-411D-9DE7-2061FF24A04C}"/>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z="1200" smtClean="0">
                <a:solidFill>
                  <a:schemeClr val="accent3">
                    <a:lumMod val="50000"/>
                  </a:schemeClr>
                </a:solidFill>
                <a:latin typeface="Lato" panose="020F0502020204030203" pitchFamily="34" charset="0"/>
              </a:rPr>
              <a:pPr/>
              <a:t>‹#›</a:t>
            </a:fld>
            <a:endParaRPr lang="en-US" sz="1200" dirty="0">
              <a:solidFill>
                <a:schemeClr val="accent3">
                  <a:lumMod val="50000"/>
                </a:schemeClr>
              </a:solidFill>
              <a:latin typeface="Lato" panose="020F0502020204030203" pitchFamily="34" charset="0"/>
            </a:endParaRPr>
          </a:p>
        </p:txBody>
      </p:sp>
      <p:cxnSp>
        <p:nvCxnSpPr>
          <p:cNvPr id="13" name="Straight Connector 12">
            <a:extLst>
              <a:ext uri="{FF2B5EF4-FFF2-40B4-BE49-F238E27FC236}">
                <a16:creationId xmlns:a16="http://schemas.microsoft.com/office/drawing/2014/main" id="{AA75E743-6869-4603-B881-E4D57FF8934C}"/>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B2EF60B-7EE9-4B20-8610-AEE9E9586BBE}"/>
              </a:ext>
            </a:extLst>
          </p:cNvPr>
          <p:cNvSpPr>
            <a:spLocks noGrp="1"/>
          </p:cNvSpPr>
          <p:nvPr>
            <p:ph type="body" sz="quarter" idx="13"/>
          </p:nvPr>
        </p:nvSpPr>
        <p:spPr>
          <a:xfrm>
            <a:off x="411163" y="2023353"/>
            <a:ext cx="3460750" cy="4001992"/>
          </a:xfrm>
        </p:spPr>
        <p:txBody>
          <a:bodyPr/>
          <a:lstStyle>
            <a:lvl2pPr>
              <a:defRPr/>
            </a:lvl2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AB859E65-7B12-4C72-9C23-E06A358ABDB7}"/>
              </a:ext>
            </a:extLst>
          </p:cNvPr>
          <p:cNvSpPr>
            <a:spLocks noGrp="1"/>
          </p:cNvSpPr>
          <p:nvPr>
            <p:ph type="title"/>
          </p:nvPr>
        </p:nvSpPr>
        <p:spPr>
          <a:xfrm>
            <a:off x="234357" y="317726"/>
            <a:ext cx="3771114" cy="814349"/>
          </a:xfrm>
        </p:spPr>
        <p:txBody>
          <a:bodyPr anchor="ctr" anchorCtr="0"/>
          <a:lstStyle/>
          <a:p>
            <a:r>
              <a:rPr lang="en-US" dirty="0"/>
              <a:t>Click to edit Master title style</a:t>
            </a:r>
          </a:p>
        </p:txBody>
      </p:sp>
      <p:sp>
        <p:nvSpPr>
          <p:cNvPr id="7" name="Content Placeholder 6">
            <a:extLst>
              <a:ext uri="{FF2B5EF4-FFF2-40B4-BE49-F238E27FC236}">
                <a16:creationId xmlns:a16="http://schemas.microsoft.com/office/drawing/2014/main" id="{D6C2DA07-8F40-4604-881B-148BBC37FBC3}"/>
              </a:ext>
            </a:extLst>
          </p:cNvPr>
          <p:cNvSpPr>
            <a:spLocks noGrp="1"/>
          </p:cNvSpPr>
          <p:nvPr>
            <p:ph sz="quarter" idx="16"/>
          </p:nvPr>
        </p:nvSpPr>
        <p:spPr>
          <a:xfrm>
            <a:off x="4668838" y="317500"/>
            <a:ext cx="7235825" cy="5624513"/>
          </a:xfrm>
        </p:spPr>
        <p:txBody>
          <a:bodyPr/>
          <a:lstStyle/>
          <a:p>
            <a:pPr lvl="0"/>
            <a:r>
              <a:rPr lang="en-US" dirty="0"/>
              <a:t>Click to edit Master text styles</a:t>
            </a:r>
          </a:p>
          <a:p>
            <a:pPr lvl="1"/>
            <a:r>
              <a:rPr lang="en-US" dirty="0"/>
              <a:t>Second level</a:t>
            </a:r>
          </a:p>
          <a:p>
            <a:pPr lvl="2"/>
            <a:r>
              <a:rPr lang="en-US" dirty="0"/>
              <a:t>Third level</a:t>
            </a:r>
          </a:p>
        </p:txBody>
      </p:sp>
      <p:cxnSp>
        <p:nvCxnSpPr>
          <p:cNvPr id="17" name="Straight Connector 16">
            <a:extLst>
              <a:ext uri="{FF2B5EF4-FFF2-40B4-BE49-F238E27FC236}">
                <a16:creationId xmlns:a16="http://schemas.microsoft.com/office/drawing/2014/main" id="{E3B94F6E-8AC7-4DEE-B016-B016114EC44F}"/>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0C811B-C733-457E-B103-41FEA1F05ACE}"/>
              </a:ext>
            </a:extLst>
          </p:cNvPr>
          <p:cNvCxnSpPr/>
          <p:nvPr userDrawn="1"/>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35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3 Content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B72DD6-BF35-4E48-A858-9840A8C7D4AB}"/>
              </a:ext>
            </a:extLst>
          </p:cNvPr>
          <p:cNvSpPr/>
          <p:nvPr/>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6664C2-91DE-45ED-8977-F0699DE3D61F}"/>
              </a:ext>
            </a:extLst>
          </p:cNvPr>
          <p:cNvSpPr/>
          <p:nvPr userDrawn="1"/>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99C2-7DF1-4108-9265-628F65587443}"/>
              </a:ext>
            </a:extLst>
          </p:cNvPr>
          <p:cNvSpPr/>
          <p:nvPr/>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Icon&#10;&#10;Description automatically generated">
            <a:extLst>
              <a:ext uri="{FF2B5EF4-FFF2-40B4-BE49-F238E27FC236}">
                <a16:creationId xmlns:a16="http://schemas.microsoft.com/office/drawing/2014/main" id="{033AFB2A-EEC5-456C-9128-67CE94366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20" name="Straight Connector 19">
            <a:extLst>
              <a:ext uri="{FF2B5EF4-FFF2-40B4-BE49-F238E27FC236}">
                <a16:creationId xmlns:a16="http://schemas.microsoft.com/office/drawing/2014/main" id="{E141EBF0-4C5C-442C-9BD7-5A26748A412F}"/>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02F2DD7A-750C-4E57-B612-01C36B2E08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cxnSp>
        <p:nvCxnSpPr>
          <p:cNvPr id="23" name="Straight Connector 22">
            <a:extLst>
              <a:ext uri="{FF2B5EF4-FFF2-40B4-BE49-F238E27FC236}">
                <a16:creationId xmlns:a16="http://schemas.microsoft.com/office/drawing/2014/main" id="{58815598-BFCA-41B2-8AA5-89E233272D53}"/>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E9207463-070D-4073-869D-EF018B5EC7DF}"/>
              </a:ext>
            </a:extLst>
          </p:cNvPr>
          <p:cNvSpPr>
            <a:spLocks noGrp="1"/>
          </p:cNvSpPr>
          <p:nvPr>
            <p:ph idx="1"/>
          </p:nvPr>
        </p:nvSpPr>
        <p:spPr>
          <a:xfrm>
            <a:off x="4643208" y="323849"/>
            <a:ext cx="7137085" cy="570149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id="{BC18592F-6BC7-4176-9226-F284B8582EDB}"/>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8EFC59-B0B4-4DF8-81CE-CB9EB8C3F148}"/>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8B4A81-40D9-4DE6-9FAD-70B467914C4D}"/>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3D8F97-B76F-489E-A9D6-4053F571DF15}"/>
              </a:ext>
            </a:extLst>
          </p:cNvPr>
          <p:cNvCxnSpPr/>
          <p:nvPr userDrawn="1"/>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0" name="Text Placeholder 15">
            <a:extLst>
              <a:ext uri="{FF2B5EF4-FFF2-40B4-BE49-F238E27FC236}">
                <a16:creationId xmlns:a16="http://schemas.microsoft.com/office/drawing/2014/main" id="{BC2EAF37-00E0-43FE-AAE1-EB4E7B4D8ABD}"/>
              </a:ext>
            </a:extLst>
          </p:cNvPr>
          <p:cNvSpPr>
            <a:spLocks noGrp="1"/>
          </p:cNvSpPr>
          <p:nvPr>
            <p:ph type="body" sz="quarter" idx="14"/>
          </p:nvPr>
        </p:nvSpPr>
        <p:spPr>
          <a:xfrm>
            <a:off x="411163" y="2023353"/>
            <a:ext cx="3460750" cy="4001992"/>
          </a:xfrm>
        </p:spPr>
        <p:txBody>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32" name="Slide Number Placeholder 5">
            <a:extLst>
              <a:ext uri="{FF2B5EF4-FFF2-40B4-BE49-F238E27FC236}">
                <a16:creationId xmlns:a16="http://schemas.microsoft.com/office/drawing/2014/main" id="{D964C4E7-4636-4FED-B1D3-FDF153E61DBE}"/>
              </a:ext>
            </a:extLst>
          </p:cNvPr>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2" name="Footer Placeholder 1">
            <a:extLst>
              <a:ext uri="{FF2B5EF4-FFF2-40B4-BE49-F238E27FC236}">
                <a16:creationId xmlns:a16="http://schemas.microsoft.com/office/drawing/2014/main" id="{C6C874FC-12AF-4EDB-AA1B-78AFFC0E0BDF}"/>
              </a:ext>
            </a:extLst>
          </p:cNvPr>
          <p:cNvSpPr>
            <a:spLocks noGrp="1"/>
          </p:cNvSpPr>
          <p:nvPr>
            <p:ph type="ftr" sz="quarter" idx="15"/>
          </p:nvPr>
        </p:nvSpPr>
        <p:spPr>
          <a:xfrm>
            <a:off x="4643208" y="6265252"/>
            <a:ext cx="6862992" cy="307574"/>
          </a:xfrm>
        </p:spPr>
        <p:txBody>
          <a:bodyPr/>
          <a:lstStyle>
            <a:lvl1pPr>
              <a:defRPr>
                <a:solidFill>
                  <a:schemeClr val="accent3">
                    <a:lumMod val="50000"/>
                  </a:schemeClr>
                </a:solidFill>
              </a:defRPr>
            </a:lvl1pPr>
          </a:lstStyle>
          <a:p>
            <a:endParaRPr lang="en-US" dirty="0"/>
          </a:p>
        </p:txBody>
      </p:sp>
      <p:sp>
        <p:nvSpPr>
          <p:cNvPr id="4" name="Text Placeholder 3">
            <a:extLst>
              <a:ext uri="{FF2B5EF4-FFF2-40B4-BE49-F238E27FC236}">
                <a16:creationId xmlns:a16="http://schemas.microsoft.com/office/drawing/2014/main" id="{8E484C4A-4EBD-4E4B-8504-FA89FB9D4EC3}"/>
              </a:ext>
            </a:extLst>
          </p:cNvPr>
          <p:cNvSpPr>
            <a:spLocks noGrp="1"/>
          </p:cNvSpPr>
          <p:nvPr>
            <p:ph type="body" sz="quarter" idx="16"/>
          </p:nvPr>
        </p:nvSpPr>
        <p:spPr>
          <a:xfrm>
            <a:off x="255588" y="332663"/>
            <a:ext cx="3616325" cy="814388"/>
          </a:xfrm>
        </p:spPr>
        <p:txBody>
          <a:bodyPr anchor="ctr" anchorCtr="0"/>
          <a:lstStyle>
            <a:lvl1pPr marL="0" indent="0">
              <a:buNone/>
              <a:defRPr sz="2800" b="1">
                <a:solidFill>
                  <a:schemeClr val="bg1"/>
                </a:solidFill>
                <a:latin typeface="PT Serif" panose="020A0603040505020204" pitchFamily="18" charset="0"/>
              </a:defRPr>
            </a:lvl1pPr>
          </a:lstStyle>
          <a:p>
            <a:pPr lvl="0"/>
            <a:r>
              <a:rPr lang="en-US" dirty="0"/>
              <a:t>Click to edit Master text styles</a:t>
            </a:r>
          </a:p>
        </p:txBody>
      </p:sp>
    </p:spTree>
    <p:extLst>
      <p:ext uri="{BB962C8B-B14F-4D97-AF65-F5344CB8AC3E}">
        <p14:creationId xmlns:p14="http://schemas.microsoft.com/office/powerpoint/2010/main" val="33275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3 Content w/Photo">
    <p:spTree>
      <p:nvGrpSpPr>
        <p:cNvPr id="1" name=""/>
        <p:cNvGrpSpPr/>
        <p:nvPr/>
      </p:nvGrpSpPr>
      <p:grpSpPr>
        <a:xfrm>
          <a:off x="0" y="0"/>
          <a:ext cx="0" cy="0"/>
          <a:chOff x="0" y="0"/>
          <a:chExt cx="0" cy="0"/>
        </a:xfrm>
      </p:grpSpPr>
      <p:pic>
        <p:nvPicPr>
          <p:cNvPr id="27" name="Content Placeholder 14" descr="Person in crossing">
            <a:extLst>
              <a:ext uri="{FF2B5EF4-FFF2-40B4-BE49-F238E27FC236}">
                <a16:creationId xmlns:a16="http://schemas.microsoft.com/office/drawing/2014/main" id="{A3601711-F940-44F1-AEAA-6413EF86BB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sp>
        <p:nvSpPr>
          <p:cNvPr id="29" name="Slide Number Placeholder 8">
            <a:extLst>
              <a:ext uri="{FF2B5EF4-FFF2-40B4-BE49-F238E27FC236}">
                <a16:creationId xmlns:a16="http://schemas.microsoft.com/office/drawing/2014/main" id="{78C19F3E-56D3-4C15-BBB8-1A3060A1723C}"/>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dirty="0"/>
          </a:p>
        </p:txBody>
      </p:sp>
      <p:pic>
        <p:nvPicPr>
          <p:cNvPr id="30" name="Picture 29" descr="Icon&#10;&#10;Description automatically generated">
            <a:extLst>
              <a:ext uri="{FF2B5EF4-FFF2-40B4-BE49-F238E27FC236}">
                <a16:creationId xmlns:a16="http://schemas.microsoft.com/office/drawing/2014/main" id="{CF867F16-19EA-4EB6-97AB-867E09F117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31" name="Straight Connector 30">
            <a:extLst>
              <a:ext uri="{FF2B5EF4-FFF2-40B4-BE49-F238E27FC236}">
                <a16:creationId xmlns:a16="http://schemas.microsoft.com/office/drawing/2014/main" id="{51252A0B-9260-4814-8093-A3C8A920DEA7}"/>
              </a:ext>
            </a:extLst>
          </p:cNvPr>
          <p:cNvCxnSpPr/>
          <p:nvPr/>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79BC0E-AEB0-46E9-A591-B957FED992B1}"/>
              </a:ext>
            </a:extLst>
          </p:cNvPr>
          <p:cNvCxnSpPr/>
          <p:nvPr/>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5" name="Slide Number Placeholder 2">
            <a:extLst>
              <a:ext uri="{FF2B5EF4-FFF2-40B4-BE49-F238E27FC236}">
                <a16:creationId xmlns:a16="http://schemas.microsoft.com/office/drawing/2014/main" id="{F99DEFBA-3A59-439B-B4E4-9C9963945563}"/>
              </a:ext>
            </a:extLst>
          </p:cNvPr>
          <p:cNvSpPr txBox="1">
            <a:spLocks/>
          </p:cNvSpPr>
          <p:nvPr/>
        </p:nvSpPr>
        <p:spPr>
          <a:xfrm>
            <a:off x="8718176"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dirty="0"/>
          </a:p>
        </p:txBody>
      </p:sp>
      <p:sp>
        <p:nvSpPr>
          <p:cNvPr id="36" name="Slide Number Placeholder 5">
            <a:extLst>
              <a:ext uri="{FF2B5EF4-FFF2-40B4-BE49-F238E27FC236}">
                <a16:creationId xmlns:a16="http://schemas.microsoft.com/office/drawing/2014/main" id="{D669EE3A-05D0-4EBD-B080-5D1D7EB42965}"/>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z="1200" smtClean="0">
                <a:solidFill>
                  <a:schemeClr val="accent3">
                    <a:lumMod val="50000"/>
                  </a:schemeClr>
                </a:solidFill>
                <a:latin typeface="Lato" panose="020F0502020204030203" pitchFamily="34" charset="0"/>
              </a:rPr>
              <a:pPr/>
              <a:t>‹#›</a:t>
            </a:fld>
            <a:endParaRPr lang="en-US" sz="1200" dirty="0">
              <a:solidFill>
                <a:schemeClr val="accent3">
                  <a:lumMod val="50000"/>
                </a:schemeClr>
              </a:solidFill>
              <a:latin typeface="Lato" panose="020F0502020204030203" pitchFamily="34" charset="0"/>
            </a:endParaRPr>
          </a:p>
        </p:txBody>
      </p:sp>
      <p:pic>
        <p:nvPicPr>
          <p:cNvPr id="37" name="Picture 36" descr="Icon&#10;&#10;Description automatically generated">
            <a:extLst>
              <a:ext uri="{FF2B5EF4-FFF2-40B4-BE49-F238E27FC236}">
                <a16:creationId xmlns:a16="http://schemas.microsoft.com/office/drawing/2014/main" id="{D96B1C4E-5639-4885-AC63-E5CEACF490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38" name="Straight Connector 37">
            <a:extLst>
              <a:ext uri="{FF2B5EF4-FFF2-40B4-BE49-F238E27FC236}">
                <a16:creationId xmlns:a16="http://schemas.microsoft.com/office/drawing/2014/main" id="{60F4B5B7-6283-4F67-9868-52A0AF421FCF}"/>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descr="Icon&#10;&#10;Description automatically generated">
            <a:extLst>
              <a:ext uri="{FF2B5EF4-FFF2-40B4-BE49-F238E27FC236}">
                <a16:creationId xmlns:a16="http://schemas.microsoft.com/office/drawing/2014/main" id="{3A20CD0A-6603-481C-809F-950D8BA200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grpSp>
        <p:nvGrpSpPr>
          <p:cNvPr id="4" name="Group 3">
            <a:extLst>
              <a:ext uri="{FF2B5EF4-FFF2-40B4-BE49-F238E27FC236}">
                <a16:creationId xmlns:a16="http://schemas.microsoft.com/office/drawing/2014/main" id="{DCFCB5E3-1ED4-4A44-9852-AB11A2212EDD}"/>
              </a:ext>
            </a:extLst>
          </p:cNvPr>
          <p:cNvGrpSpPr/>
          <p:nvPr/>
        </p:nvGrpSpPr>
        <p:grpSpPr>
          <a:xfrm>
            <a:off x="0" y="0"/>
            <a:ext cx="4206235" cy="6858000"/>
            <a:chOff x="0" y="0"/>
            <a:chExt cx="4206235" cy="6858000"/>
          </a:xfrm>
        </p:grpSpPr>
        <p:sp>
          <p:nvSpPr>
            <p:cNvPr id="41" name="Rectangle 40">
              <a:extLst>
                <a:ext uri="{FF2B5EF4-FFF2-40B4-BE49-F238E27FC236}">
                  <a16:creationId xmlns:a16="http://schemas.microsoft.com/office/drawing/2014/main" id="{680CA210-A94B-4C9A-8395-651CCFF14EEF}"/>
                </a:ext>
              </a:extLst>
            </p:cNvPr>
            <p:cNvSpPr/>
            <p:nvPr/>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78FD062-3F57-48BE-81A0-B2EB1C001B30}"/>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22E99F-9303-432C-8F6A-652F508050A6}"/>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grpSp>
      <p:sp>
        <p:nvSpPr>
          <p:cNvPr id="20" name="Content Placeholder 2">
            <a:extLst>
              <a:ext uri="{FF2B5EF4-FFF2-40B4-BE49-F238E27FC236}">
                <a16:creationId xmlns:a16="http://schemas.microsoft.com/office/drawing/2014/main" id="{8F3F9288-21A5-4C4B-9A63-98836BBD4F0A}"/>
              </a:ext>
            </a:extLst>
          </p:cNvPr>
          <p:cNvSpPr>
            <a:spLocks noGrp="1"/>
          </p:cNvSpPr>
          <p:nvPr>
            <p:ph idx="1"/>
          </p:nvPr>
        </p:nvSpPr>
        <p:spPr>
          <a:xfrm>
            <a:off x="5077838" y="1825625"/>
            <a:ext cx="6275962" cy="3709413"/>
          </a:xfrm>
        </p:spPr>
        <p:txBody>
          <a:bodyPr/>
          <a:lstStyle>
            <a:lvl1pPr>
              <a:defRPr>
                <a:solidFill>
                  <a:schemeClr val="bg2">
                    <a:lumMod val="50000"/>
                  </a:schemeClr>
                </a:solidFill>
              </a:defRPr>
            </a:lvl1pPr>
            <a:lvl2pP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0D9AFA11-47DF-4C54-B2C7-5117444ED8FB}"/>
              </a:ext>
            </a:extLst>
          </p:cNvPr>
          <p:cNvSpPr>
            <a:spLocks noGrp="1"/>
          </p:cNvSpPr>
          <p:nvPr>
            <p:ph type="pic" sz="quarter" idx="13"/>
          </p:nvPr>
        </p:nvSpPr>
        <p:spPr>
          <a:xfrm>
            <a:off x="0" y="0"/>
            <a:ext cx="4206875" cy="6858000"/>
          </a:xfrm>
        </p:spPr>
        <p:txBody>
          <a:bodyPr/>
          <a:lstStyle>
            <a:lvl1pPr>
              <a:defRPr>
                <a:solidFill>
                  <a:schemeClr val="bg1"/>
                </a:solidFill>
              </a:defRPr>
            </a:lvl1pPr>
          </a:lstStyle>
          <a:p>
            <a:r>
              <a:rPr lang="en-US"/>
              <a:t>Click icon to add picture</a:t>
            </a:r>
            <a:endParaRPr lang="en-US" dirty="0"/>
          </a:p>
        </p:txBody>
      </p:sp>
      <p:sp>
        <p:nvSpPr>
          <p:cNvPr id="5" name="Title 4">
            <a:extLst>
              <a:ext uri="{FF2B5EF4-FFF2-40B4-BE49-F238E27FC236}">
                <a16:creationId xmlns:a16="http://schemas.microsoft.com/office/drawing/2014/main" id="{D794FAD5-D50F-4AD7-96E8-A948E1AB101B}"/>
              </a:ext>
            </a:extLst>
          </p:cNvPr>
          <p:cNvSpPr>
            <a:spLocks noGrp="1"/>
          </p:cNvSpPr>
          <p:nvPr>
            <p:ph type="title"/>
          </p:nvPr>
        </p:nvSpPr>
        <p:spPr>
          <a:xfrm>
            <a:off x="4473992" y="317726"/>
            <a:ext cx="7465595" cy="824976"/>
          </a:xfrm>
        </p:spPr>
        <p:txBody>
          <a:bodyPr anchor="ctr" anchorCtr="0"/>
          <a:lstStyle/>
          <a:p>
            <a:r>
              <a:rPr lang="en-US"/>
              <a:t>Click to edit Master title style</a:t>
            </a:r>
          </a:p>
        </p:txBody>
      </p:sp>
      <p:pic>
        <p:nvPicPr>
          <p:cNvPr id="19" name="Content Placeholder 14" descr="Person in crossing">
            <a:extLst>
              <a:ext uri="{FF2B5EF4-FFF2-40B4-BE49-F238E27FC236}">
                <a16:creationId xmlns:a16="http://schemas.microsoft.com/office/drawing/2014/main" id="{8CF98867-F17C-4B2E-9292-1F12A5F2DD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cxnSp>
        <p:nvCxnSpPr>
          <p:cNvPr id="24" name="Straight Connector 23">
            <a:extLst>
              <a:ext uri="{FF2B5EF4-FFF2-40B4-BE49-F238E27FC236}">
                <a16:creationId xmlns:a16="http://schemas.microsoft.com/office/drawing/2014/main" id="{EEDF24A9-7FD1-442F-A3D1-DBC9ABBF8B8B}"/>
              </a:ext>
            </a:extLst>
          </p:cNvPr>
          <p:cNvCxnSpPr/>
          <p:nvPr/>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DA75E606-0DBE-4138-AC2C-9F4B6B929D76}"/>
              </a:ext>
            </a:extLst>
          </p:cNvPr>
          <p:cNvGrpSpPr/>
          <p:nvPr/>
        </p:nvGrpSpPr>
        <p:grpSpPr>
          <a:xfrm>
            <a:off x="0" y="0"/>
            <a:ext cx="4206235" cy="6858000"/>
            <a:chOff x="0" y="0"/>
            <a:chExt cx="4206235" cy="6858000"/>
          </a:xfrm>
        </p:grpSpPr>
        <p:sp>
          <p:nvSpPr>
            <p:cNvPr id="42" name="Rectangle 41">
              <a:extLst>
                <a:ext uri="{FF2B5EF4-FFF2-40B4-BE49-F238E27FC236}">
                  <a16:creationId xmlns:a16="http://schemas.microsoft.com/office/drawing/2014/main" id="{6EBFE1EF-2D96-4B26-8B36-67C4F10C7582}"/>
                </a:ext>
              </a:extLst>
            </p:cNvPr>
            <p:cNvSpPr/>
            <p:nvPr/>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3228D5C-BD99-428B-9AC2-A2F0C4E91469}"/>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8DDB060-7844-4EF7-9830-DED6C1044EB7}"/>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grpSp>
      <p:pic>
        <p:nvPicPr>
          <p:cNvPr id="45" name="Content Placeholder 14" descr="Person in crossing">
            <a:extLst>
              <a:ext uri="{FF2B5EF4-FFF2-40B4-BE49-F238E27FC236}">
                <a16:creationId xmlns:a16="http://schemas.microsoft.com/office/drawing/2014/main" id="{A6D90C20-2791-4042-A32B-293929D358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cxnSp>
        <p:nvCxnSpPr>
          <p:cNvPr id="49" name="Straight Connector 48">
            <a:extLst>
              <a:ext uri="{FF2B5EF4-FFF2-40B4-BE49-F238E27FC236}">
                <a16:creationId xmlns:a16="http://schemas.microsoft.com/office/drawing/2014/main" id="{69741ADE-9567-4C29-ACA9-AFC7718E517F}"/>
              </a:ext>
            </a:extLst>
          </p:cNvPr>
          <p:cNvCxnSpPr/>
          <p:nvPr userDrawn="1"/>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35CA6ADF-7E52-42E0-93B1-31E493B70CBC}"/>
              </a:ext>
            </a:extLst>
          </p:cNvPr>
          <p:cNvGrpSpPr/>
          <p:nvPr userDrawn="1"/>
        </p:nvGrpSpPr>
        <p:grpSpPr>
          <a:xfrm>
            <a:off x="0" y="0"/>
            <a:ext cx="4206235" cy="6858000"/>
            <a:chOff x="0" y="0"/>
            <a:chExt cx="4206235" cy="6858000"/>
          </a:xfrm>
        </p:grpSpPr>
        <p:sp>
          <p:nvSpPr>
            <p:cNvPr id="56" name="Rectangle 55">
              <a:extLst>
                <a:ext uri="{FF2B5EF4-FFF2-40B4-BE49-F238E27FC236}">
                  <a16:creationId xmlns:a16="http://schemas.microsoft.com/office/drawing/2014/main" id="{F6C554FB-96A4-42A0-9440-28BE8A5F631F}"/>
                </a:ext>
              </a:extLst>
            </p:cNvPr>
            <p:cNvSpPr/>
            <p:nvPr userDrawn="1"/>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754E044-C5C8-4340-8A82-1FF7C02C2DA2}"/>
                </a:ext>
              </a:extLst>
            </p:cNvPr>
            <p:cNvSpPr/>
            <p:nvPr userDrawn="1"/>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DA9F5F8-0309-4F40-8CAF-04F9CC0DD1A5}"/>
                </a:ext>
              </a:extLst>
            </p:cNvPr>
            <p:cNvSpPr txBox="1"/>
            <p:nvPr userDrawn="1"/>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latin typeface="Lato" panose="020F0502020204030203" pitchFamily="34" charset="0"/>
                </a:rPr>
                <a:t>Photo</a:t>
              </a:r>
              <a:r>
                <a:rPr lang="en-US" dirty="0">
                  <a:solidFill>
                    <a:schemeClr val="bg1"/>
                  </a:solidFill>
                </a:rPr>
                <a:t> Here</a:t>
              </a:r>
            </a:p>
          </p:txBody>
        </p:sp>
      </p:grpSp>
      <p:sp>
        <p:nvSpPr>
          <p:cNvPr id="7" name="Footer Placeholder 6">
            <a:extLst>
              <a:ext uri="{FF2B5EF4-FFF2-40B4-BE49-F238E27FC236}">
                <a16:creationId xmlns:a16="http://schemas.microsoft.com/office/drawing/2014/main" id="{B8F08A76-7080-41BF-8856-DB1DAB9E03D3}"/>
              </a:ext>
            </a:extLst>
          </p:cNvPr>
          <p:cNvSpPr>
            <a:spLocks noGrp="1"/>
          </p:cNvSpPr>
          <p:nvPr>
            <p:ph type="ftr" sz="quarter" idx="14"/>
          </p:nvPr>
        </p:nvSpPr>
        <p:spPr>
          <a:xfrm>
            <a:off x="4473992" y="6287405"/>
            <a:ext cx="7718008" cy="307574"/>
          </a:xfrm>
        </p:spPr>
        <p:txBody>
          <a:bodyPr/>
          <a:lstStyle>
            <a:lvl1pPr>
              <a:defRPr>
                <a:solidFill>
                  <a:schemeClr val="accent3">
                    <a:lumMod val="50000"/>
                  </a:schemeClr>
                </a:solidFill>
              </a:defRPr>
            </a:lvl1pPr>
          </a:lstStyle>
          <a:p>
            <a:endParaRPr lang="en-US" dirty="0"/>
          </a:p>
        </p:txBody>
      </p:sp>
      <p:sp>
        <p:nvSpPr>
          <p:cNvPr id="8" name="Slide Number Placeholder 7">
            <a:extLst>
              <a:ext uri="{FF2B5EF4-FFF2-40B4-BE49-F238E27FC236}">
                <a16:creationId xmlns:a16="http://schemas.microsoft.com/office/drawing/2014/main" id="{E8EBD84B-E99E-49AB-8E6C-FF811A25158E}"/>
              </a:ext>
            </a:extLst>
          </p:cNvPr>
          <p:cNvSpPr>
            <a:spLocks noGrp="1"/>
          </p:cNvSpPr>
          <p:nvPr>
            <p:ph type="sldNum" sz="quarter" idx="15"/>
          </p:nvPr>
        </p:nvSpPr>
        <p:spPr/>
        <p:txBody>
          <a:bodyPr/>
          <a:lstStyle/>
          <a:p>
            <a:fld id="{A3DA3D6A-6DDB-44AC-922F-0D6A3F925C34}" type="slidenum">
              <a:rPr lang="en-US" smtClean="0"/>
              <a:pPr/>
              <a:t>‹#›</a:t>
            </a:fld>
            <a:endParaRPr lang="en-US" dirty="0"/>
          </a:p>
        </p:txBody>
      </p:sp>
    </p:spTree>
    <p:extLst>
      <p:ext uri="{BB962C8B-B14F-4D97-AF65-F5344CB8AC3E}">
        <p14:creationId xmlns:p14="http://schemas.microsoft.com/office/powerpoint/2010/main" val="238099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28FAAC-831D-48F9-BCC3-F9F7EBF492AD}"/>
              </a:ext>
            </a:extLst>
          </p:cNvPr>
          <p:cNvSpPr/>
          <p:nvPr userDrawn="1"/>
        </p:nvSpPr>
        <p:spPr>
          <a:xfrm>
            <a:off x="0" y="1138199"/>
            <a:ext cx="12192000" cy="4814926"/>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376730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26520" y="6228588"/>
            <a:ext cx="2743200" cy="365125"/>
          </a:xfrm>
          <a:prstGeom prst="rect">
            <a:avLst/>
          </a:prstGeom>
        </p:spPr>
        <p:txBody>
          <a:bodyPr vert="horz" lIns="91440" tIns="45720" rIns="91440" bIns="45720" rtlCol="0" anchor="ctr"/>
          <a:lstStyle>
            <a:lvl1pPr algn="r">
              <a:defRPr sz="1200">
                <a:solidFill>
                  <a:schemeClr val="accent3">
                    <a:lumMod val="50000"/>
                  </a:schemeClr>
                </a:solidFill>
                <a:latin typeface="Lato" panose="020F0502020204030203" pitchFamily="34" charset="0"/>
              </a:defRPr>
            </a:lvl1pPr>
          </a:lstStyle>
          <a:p>
            <a:fld id="{A3DA3D6A-6DDB-44AC-922F-0D6A3F925C34}" type="slidenum">
              <a:rPr lang="en-US" smtClean="0"/>
              <a:pPr/>
              <a:t>‹#›</a:t>
            </a:fld>
            <a:endParaRPr lang="en-US" dirty="0"/>
          </a:p>
        </p:txBody>
      </p:sp>
      <p:cxnSp>
        <p:nvCxnSpPr>
          <p:cNvPr id="7" name="Straight Connector 6">
            <a:extLst>
              <a:ext uri="{FF2B5EF4-FFF2-40B4-BE49-F238E27FC236}">
                <a16:creationId xmlns:a16="http://schemas.microsoft.com/office/drawing/2014/main" id="{C7F2594E-86EB-44EC-B48E-51B7CE719B85}"/>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6413D82-8688-44CF-A52A-4F9B26B2CB9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9" name="Straight Connector 8">
            <a:extLst>
              <a:ext uri="{FF2B5EF4-FFF2-40B4-BE49-F238E27FC236}">
                <a16:creationId xmlns:a16="http://schemas.microsoft.com/office/drawing/2014/main" id="{55417274-54A4-4978-B752-BEDDEF018124}"/>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F46E7A34-11F1-416B-90B2-A27B5E7951C5}"/>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
        <p:nvSpPr>
          <p:cNvPr id="2" name="Title Placeholder 1">
            <a:extLst>
              <a:ext uri="{FF2B5EF4-FFF2-40B4-BE49-F238E27FC236}">
                <a16:creationId xmlns:a16="http://schemas.microsoft.com/office/drawing/2014/main" id="{902CCBE2-E3BC-46A0-A935-6C9B3B13CBC0}"/>
              </a:ext>
            </a:extLst>
          </p:cNvPr>
          <p:cNvSpPr>
            <a:spLocks noGrp="1"/>
          </p:cNvSpPr>
          <p:nvPr>
            <p:ph type="title"/>
          </p:nvPr>
        </p:nvSpPr>
        <p:spPr>
          <a:xfrm>
            <a:off x="234356" y="317726"/>
            <a:ext cx="10515600" cy="69606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D2EB849-0637-418E-B50D-29E0BDAB9BE6}"/>
              </a:ext>
            </a:extLst>
          </p:cNvPr>
          <p:cNvSpPr>
            <a:spLocks noGrp="1"/>
          </p:cNvSpPr>
          <p:nvPr>
            <p:ph type="ftr" sz="quarter" idx="3"/>
          </p:nvPr>
        </p:nvSpPr>
        <p:spPr>
          <a:xfrm>
            <a:off x="838200" y="5645551"/>
            <a:ext cx="10515600" cy="307574"/>
          </a:xfrm>
          <a:prstGeom prst="rect">
            <a:avLst/>
          </a:prstGeom>
        </p:spPr>
        <p:txBody>
          <a:bodyPr vert="horz" lIns="91440" tIns="45720" rIns="91440" bIns="45720" rtlCol="0" anchor="t" anchorCtr="0"/>
          <a:lstStyle>
            <a:lvl1pPr algn="ctr">
              <a:defRPr sz="1200">
                <a:solidFill>
                  <a:schemeClr val="accent3">
                    <a:lumMod val="50000"/>
                  </a:schemeClr>
                </a:solidFill>
                <a:latin typeface="Lato" panose="020F0502020204030203" pitchFamily="34" charset="0"/>
              </a:defRPr>
            </a:lvl1pPr>
          </a:lstStyle>
          <a:p>
            <a:endParaRPr lang="en-US" dirty="0"/>
          </a:p>
        </p:txBody>
      </p:sp>
      <p:cxnSp>
        <p:nvCxnSpPr>
          <p:cNvPr id="13" name="Straight Connector 12">
            <a:extLst>
              <a:ext uri="{FF2B5EF4-FFF2-40B4-BE49-F238E27FC236}">
                <a16:creationId xmlns:a16="http://schemas.microsoft.com/office/drawing/2014/main" id="{0A6F8F8D-1081-4EE1-9955-F520F7DD2ACA}"/>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7FDC74-FF28-45A0-81D7-F3D74CFFC429}"/>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13B3B0-5F45-4923-B7A4-D4F18946046B}"/>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171B72-D39B-4CE7-8305-6998146900FA}"/>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315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dt="0"/>
  <p:txStyles>
    <p:titleStyle>
      <a:lvl1pPr algn="l" defTabSz="914400" rtl="0" eaLnBrk="1" latinLnBrk="0" hangingPunct="1">
        <a:lnSpc>
          <a:spcPct val="90000"/>
        </a:lnSpc>
        <a:spcBef>
          <a:spcPct val="0"/>
        </a:spcBef>
        <a:buNone/>
        <a:defRPr sz="3000" b="1" kern="1200">
          <a:solidFill>
            <a:schemeClr val="tx1"/>
          </a:solidFill>
          <a:latin typeface="PT Serif" panose="020A0603040505020204" pitchFamily="18" charset="0"/>
          <a:ea typeface="+mj-ea"/>
          <a:cs typeface="+mj-cs"/>
        </a:defRPr>
      </a:lvl1pPr>
    </p:titleStyle>
    <p:bodyStyle>
      <a:lvl1pPr marL="284163" indent="-284163" algn="l" defTabSz="914400" rtl="0" eaLnBrk="1" latinLnBrk="0" hangingPunct="1">
        <a:lnSpc>
          <a:spcPts val="2800"/>
        </a:lnSpc>
        <a:spcBef>
          <a:spcPts val="1800"/>
        </a:spcBef>
        <a:buSzPct val="75000"/>
        <a:buFont typeface="Arial" panose="020B0604020202020204" pitchFamily="34" charset="0"/>
        <a:buChar char="•"/>
        <a:defRPr sz="2600" kern="1200">
          <a:solidFill>
            <a:schemeClr val="accent3">
              <a:lumMod val="50000"/>
            </a:schemeClr>
          </a:solidFill>
          <a:latin typeface="Lato" panose="020F0502020204030203" pitchFamily="34" charset="0"/>
          <a:ea typeface="+mn-ea"/>
          <a:cs typeface="+mn-cs"/>
        </a:defRPr>
      </a:lvl1pPr>
      <a:lvl2pPr marL="685800" indent="-228600" algn="l" defTabSz="914400" rtl="0" eaLnBrk="1" latinLnBrk="0" hangingPunct="1">
        <a:lnSpc>
          <a:spcPts val="2800"/>
        </a:lnSpc>
        <a:spcBef>
          <a:spcPts val="1800"/>
        </a:spcBef>
        <a:buSzPct val="75000"/>
        <a:buFont typeface="Arial" panose="020B0604020202020204" pitchFamily="34" charset="0"/>
        <a:buChar char="•"/>
        <a:defRPr sz="2200" i="1" kern="1200">
          <a:solidFill>
            <a:schemeClr val="tx2"/>
          </a:solidFill>
          <a:latin typeface="Lato" panose="020F0502020204030203"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4">
              <a:lumMod val="75000"/>
            </a:schemeClr>
          </a:solidFill>
          <a:latin typeface="Lato" panose="020F0502020204030203"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participant.johnsonfinancialgroup.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hyperlink" Target="mailto:RetirementServices@worksaveretir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hyperlink" Target="https://unclaimedretirementbenefits.com/" TargetMode="External"/><Relationship Id="rId3"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mJsb2dzKjJmKjNmYyozZDU0JnVtaWQ9MmI1MzY3ZWItNDZkNi00OWQ4LWFhYjktN2ZkNGFjMTU3OGY0JmF1dGg9NGNiYjhhMmRjYTY1YjlkOWE1Y2QwOTk4ODcxZGIyMjdjMzNhMjRkNC1lMTdjMjM3MTY3YjRmOWNkM2RiNzQ1MTMwODRkNjgyNzE0NmVjYTk2X187SlNVbEpTVWxKU1UhIUtzOUhxRUdEaGchWmw2YnhxaUstYnJEZGM4aXRsU2hMWUNNaE1UZlBMdVZvTXFVVExJaTRING5lT0FKMjZsTDlRajhWbkJBa1dfRHM4R0w3Sk5ybzZ2RHo1NXNpc3JiMi1TV1BZV1JQcDdhSC1Qa0xENCQ=&amp;i=NWU3OTBlODA3NDkxM2QwZWEzNDc3YjBl&amp;t=Um1BSEg3N2pPMjZaVENVcW9YUGY3SGsvVit2VGNkZEVQSERhcER6Q0MyUT0=&amp;h=c27ffbded627495ca42552453eb7d119&amp;s=AVNPUEhUT0NFTkNSWVBUSVbx8V72mMz4pfOzVQI4mS6cpV1LDGShNJKCiOTDakcUXLTtecXHI8cflFEb0z7sncIDpGq5TLW5TcpzcE5JzeR2__;!!Ks9HqEGDhg!eElk6GS4c28Tw3zqI0FLARgz_kZXFTx8QpeimmO1MqX9b7WLQ3CH0ZTH3JksTAePIudg-k4K_VyD0cI4k6zrjUQf0Aho$" TargetMode="External"/><Relationship Id="rId7" Type="http://schemas.openxmlformats.org/officeDocument/2006/relationships/hyperlink" Target="https://www.linkedin.com/in/samantha-kolb-857932b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urldefense.com/v3/__https:/us-east-2.protection.sophos.com?d=linkedin.com&amp;u=aHR0cHM6Ly93d3cubGlua2VkaW4uY29tL2luL21qb2xzb24wMy8=&amp;i=NWU3OTBlODA3NDkxM2QwZWEzNDc3YjBl&amp;t=YkM0aFF3ci9XZzRNTEVUN1dGWDB2L0VJNHlEbThNWnBsNzBFK0g0dTRtMD0=&amp;h=c27ffbded627495ca42552453eb7d119&amp;s=AVNPUEhUT0NFTkNSWVBUSVbx8V72mMz4pfOzVQI4mS6cpV1LDGShNJKCiOTDakcUXLTtecXHI8cflFEb0z7sncIDpGq5TLW5TcpzcE5JzeR2__;!!Ks9HqEGDhg!eElk6GS4c28Tw3zqI0FLARgz_kZXFTx8QpeimmO1MqX9b7WLQ3CH0ZTH3JksTAePIudg-k4K_VyD0cI4k6zrjZR2szSI$" TargetMode="External"/><Relationship Id="rId5" Type="http://schemas.openxmlformats.org/officeDocument/2006/relationships/hyperlink" Target="https://www.johnsonfinancialgroup.com/personal/your-financial-life/young-professionals/young-professionals-registration/" TargetMode="External"/><Relationship Id="rId4"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nlvdXIqMmRtb25leSoyZHlvdXIqMmRtaXNzaW9uKjJmJnVtaWQ9MmI1MzY3ZWItNDZkNi00OWQ4LWFhYjktN2ZkNGFjMTU3OGY0JmF1dGg9NGNiYjhhMmRjYTY1YjlkOWE1Y2QwOTk4ODcxZGIyMjdjMzNhMjRkNC00NmQxZTA2YTU5ZWM5YjFlZmI3OTI3ZWQ3YzZmOWY1MDYyOGRjOWQ0X187SlNVbEpTVWxKU1VsISFLczlIcUVHRGhnIVpsNmJ4cWlLLWJyRGRjOGl0bFNoTFlDTWhNVGZQTHVWb01xVVRMSWk0SDRuZU9BSjI2bEw5UWo4Vm5CQWtXX0RzOEdMN0pOcm82dkR6NTVzaXNyYjItU1dQWVdSUHA3YTJxemdJNEEk&amp;i=NWU3OTBlODA3NDkxM2QwZWEzNDc3YjBl&amp;t=WGNuUUF6VkhrbUh5TDJPS3l5cW9SQ3BvZ0x3OG56Qkd0QjhyaXNrUlRFYz0=&amp;h=c27ffbded627495ca42552453eb7d119&amp;s=AVNPUEhUT0NFTkNSWVBUSVbx8V72mMz4pfOzVQI4mS6cpV1LDGShNJKCiOTDakcUXLTtecXHI8cflFEb0z7sncIDpGq5TLW5TcpzcE5JzeR2__;!!Ks9HqEGDhg!eElk6GS4c28Tw3zqI0FLARgz_kZXFTx8QpeimmO1MqX9b7WLQ3CH0ZTH3JksTAePIudg-k4K_VyD0cI4k6zrjdFPtcc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5">
            <a:extLst>
              <a:ext uri="{FF2B5EF4-FFF2-40B4-BE49-F238E27FC236}">
                <a16:creationId xmlns:a16="http://schemas.microsoft.com/office/drawing/2014/main" id="{4C66AB54-C357-8B01-CEDF-F91C3569FBDC}"/>
              </a:ext>
            </a:extLst>
          </p:cNvPr>
          <p:cNvSpPr txBox="1">
            <a:spLocks/>
          </p:cNvSpPr>
          <p:nvPr/>
        </p:nvSpPr>
        <p:spPr>
          <a:xfrm>
            <a:off x="4556615" y="3879352"/>
            <a:ext cx="5013731" cy="1055906"/>
          </a:xfrm>
          <a:prstGeom prst="rect">
            <a:avLst/>
          </a:prstGeom>
        </p:spPr>
        <p:txBody>
          <a:bodyPr vert="horz" lIns="91440" tIns="45720" rIns="91440" bIns="45720" rtlCol="0" anchor="ctr" anchorCtr="0">
            <a:noAutofit/>
          </a:bodyPr>
          <a:lstStyle>
            <a:lvl1pPr marL="0" indent="0" algn="l" defTabSz="914400" rtl="0" eaLnBrk="1" latinLnBrk="0" hangingPunct="1">
              <a:lnSpc>
                <a:spcPts val="2800"/>
              </a:lnSpc>
              <a:spcBef>
                <a:spcPts val="1800"/>
              </a:spcBef>
              <a:buSzPct val="75000"/>
              <a:buFont typeface="Arial" panose="020B0604020202020204" pitchFamily="34" charset="0"/>
              <a:buNone/>
              <a:defRPr sz="2400" kern="1200">
                <a:solidFill>
                  <a:schemeClr val="bg1"/>
                </a:solidFill>
                <a:latin typeface="Lato" panose="020F0502020204030203" pitchFamily="34" charset="0"/>
                <a:ea typeface="+mn-ea"/>
                <a:cs typeface="+mn-cs"/>
              </a:defRPr>
            </a:lvl1pPr>
            <a:lvl2pPr marL="457200" indent="0" algn="ctr" defTabSz="914400" rtl="0" eaLnBrk="1" latinLnBrk="0" hangingPunct="1">
              <a:lnSpc>
                <a:spcPts val="2800"/>
              </a:lnSpc>
              <a:spcBef>
                <a:spcPts val="1800"/>
              </a:spcBef>
              <a:buSzPct val="75000"/>
              <a:buFont typeface="Arial" panose="020B0604020202020204" pitchFamily="34" charset="0"/>
              <a:buNone/>
              <a:defRPr sz="2000" i="1" kern="1200">
                <a:solidFill>
                  <a:schemeClr val="tx2"/>
                </a:solidFill>
                <a:latin typeface="Lato" panose="020F0502020204030203" pitchFamily="34" charset="0"/>
                <a:ea typeface="+mn-ea"/>
                <a:cs typeface="+mn-cs"/>
              </a:defRPr>
            </a:lvl2pPr>
            <a:lvl3pPr marL="914400" indent="0" algn="ctr" defTabSz="914400" rtl="0" eaLnBrk="1" latinLnBrk="0" hangingPunct="1">
              <a:lnSpc>
                <a:spcPct val="150000"/>
              </a:lnSpc>
              <a:spcBef>
                <a:spcPts val="500"/>
              </a:spcBef>
              <a:buFont typeface="Arial" panose="020B0604020202020204" pitchFamily="34" charset="0"/>
              <a:buNone/>
              <a:defRPr sz="1800" kern="1200">
                <a:solidFill>
                  <a:schemeClr val="accent4">
                    <a:lumMod val="75000"/>
                  </a:schemeClr>
                </a:solidFill>
                <a:latin typeface="Lato" panose="020F0502020204030203" pitchFamily="34" charset="0"/>
                <a:ea typeface="+mn-ea"/>
                <a:cs typeface="+mn-cs"/>
              </a:defRPr>
            </a:lvl3pPr>
            <a:lvl4pPr marL="1371600" indent="0" algn="ctr" defTabSz="914400" rtl="0" eaLnBrk="1" latinLnBrk="0" hangingPunct="1">
              <a:lnSpc>
                <a:spcPct val="150000"/>
              </a:lnSpc>
              <a:spcBef>
                <a:spcPts val="500"/>
              </a:spcBef>
              <a:buFont typeface="Arial" panose="020B0604020202020204" pitchFamily="34" charset="0"/>
              <a:buNone/>
              <a:defRPr sz="1600" kern="1200">
                <a:solidFill>
                  <a:schemeClr val="accent6">
                    <a:lumMod val="75000"/>
                  </a:schemeClr>
                </a:solidFill>
                <a:latin typeface="+mn-lt"/>
                <a:ea typeface="+mn-ea"/>
                <a:cs typeface="+mn-cs"/>
              </a:defRPr>
            </a:lvl4pPr>
            <a:lvl5pPr marL="1828800" indent="0" algn="ctr" defTabSz="914400" rtl="0" eaLnBrk="1" latinLnBrk="0" hangingPunct="1">
              <a:lnSpc>
                <a:spcPct val="150000"/>
              </a:lnSpc>
              <a:spcBef>
                <a:spcPts val="500"/>
              </a:spcBef>
              <a:buFont typeface="Arial" panose="020B0604020202020204" pitchFamily="34" charset="0"/>
              <a:buNone/>
              <a:defRPr sz="1600" kern="1200">
                <a:solidFill>
                  <a:schemeClr val="accent6">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600"/>
              </a:spcAft>
              <a:defRPr/>
            </a:pPr>
            <a:r>
              <a:rPr lang="en-US" sz="2000" dirty="0">
                <a:solidFill>
                  <a:schemeClr val="accent4"/>
                </a:solidFill>
              </a:rPr>
              <a:t>Presented By:</a:t>
            </a:r>
          </a:p>
          <a:p>
            <a:pPr>
              <a:lnSpc>
                <a:spcPct val="100000"/>
              </a:lnSpc>
              <a:spcBef>
                <a:spcPts val="0"/>
              </a:spcBef>
              <a:defRPr/>
            </a:pPr>
            <a:r>
              <a:rPr lang="en-US" sz="2000" b="1" dirty="0">
                <a:latin typeface="Lato Black" panose="020F0502020204030203" pitchFamily="34" charset="0"/>
                <a:ea typeface="Lato Black" panose="020F0502020204030203" pitchFamily="34" charset="0"/>
                <a:cs typeface="Lato Black" panose="020F0502020204030203" pitchFamily="34" charset="0"/>
              </a:rPr>
              <a:t>Sam Kolb</a:t>
            </a:r>
            <a:r>
              <a:rPr lang="en-US" sz="2000" b="1" dirty="0"/>
              <a:t>,</a:t>
            </a:r>
            <a:r>
              <a:rPr lang="en-US" sz="2000" dirty="0"/>
              <a:t> AVP – Wealth RPS Participant Education Specialist</a:t>
            </a:r>
          </a:p>
          <a:p>
            <a:pPr>
              <a:defRPr/>
            </a:pPr>
            <a:endParaRPr lang="en-US" sz="2000" dirty="0">
              <a:solidFill>
                <a:schemeClr val="bg1">
                  <a:lumMod val="10000"/>
                </a:schemeClr>
              </a:solidFill>
            </a:endParaRPr>
          </a:p>
        </p:txBody>
      </p:sp>
      <p:sp>
        <p:nvSpPr>
          <p:cNvPr id="14" name="Title 4">
            <a:extLst>
              <a:ext uri="{FF2B5EF4-FFF2-40B4-BE49-F238E27FC236}">
                <a16:creationId xmlns:a16="http://schemas.microsoft.com/office/drawing/2014/main" id="{D783A38B-D1DB-71D4-5E7D-B51404421850}"/>
              </a:ext>
            </a:extLst>
          </p:cNvPr>
          <p:cNvSpPr txBox="1">
            <a:spLocks/>
          </p:cNvSpPr>
          <p:nvPr/>
        </p:nvSpPr>
        <p:spPr bwMode="auto">
          <a:xfrm>
            <a:off x="4556616" y="1363804"/>
            <a:ext cx="7277394" cy="160974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l" defTabSz="914400" rtl="0" eaLnBrk="1" latinLnBrk="0" hangingPunct="1">
              <a:lnSpc>
                <a:spcPct val="90000"/>
              </a:lnSpc>
              <a:spcBef>
                <a:spcPct val="0"/>
              </a:spcBef>
              <a:buNone/>
              <a:defRPr sz="4400" b="1" kern="1200">
                <a:solidFill>
                  <a:schemeClr val="bg1"/>
                </a:solidFill>
                <a:latin typeface="PT Serif" panose="020A0603040505020204" pitchFamily="18" charset="0"/>
                <a:ea typeface="+mj-ea"/>
                <a:cs typeface="+mj-cs"/>
              </a:defRPr>
            </a:lvl1pPr>
          </a:lstStyle>
          <a:p>
            <a:br>
              <a:rPr lang="en-US" sz="4000" dirty="0"/>
            </a:br>
            <a:r>
              <a:rPr lang="en-US" sz="4000" dirty="0"/>
              <a:t>Establishing Goals </a:t>
            </a:r>
            <a:br>
              <a:rPr lang="en-US" sz="4000" dirty="0"/>
            </a:br>
            <a:r>
              <a:rPr lang="en-US" sz="4000" dirty="0"/>
              <a:t>and Savings Strategies</a:t>
            </a:r>
          </a:p>
        </p:txBody>
      </p:sp>
    </p:spTree>
    <p:extLst>
      <p:ext uri="{BB962C8B-B14F-4D97-AF65-F5344CB8AC3E}">
        <p14:creationId xmlns:p14="http://schemas.microsoft.com/office/powerpoint/2010/main" val="74276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183D2F-384C-F7F1-BE74-DE0E5F64A57C}"/>
              </a:ext>
            </a:extLst>
          </p:cNvPr>
          <p:cNvSpPr>
            <a:spLocks noGrp="1"/>
          </p:cNvSpPr>
          <p:nvPr>
            <p:ph sz="half" idx="1"/>
          </p:nvPr>
        </p:nvSpPr>
        <p:spPr>
          <a:xfrm>
            <a:off x="838200" y="1748135"/>
            <a:ext cx="5083206" cy="3796962"/>
          </a:xfrm>
        </p:spPr>
        <p:txBody>
          <a:bodyPr/>
          <a:lstStyle/>
          <a:p>
            <a:r>
              <a:rPr lang="en-US" dirty="0"/>
              <a:t>This looks different for everyone…you define it!</a:t>
            </a:r>
          </a:p>
          <a:p>
            <a:r>
              <a:rPr lang="en-US" dirty="0"/>
              <a:t>What age would you like to retire?</a:t>
            </a:r>
          </a:p>
          <a:p>
            <a:r>
              <a:rPr lang="en-US" dirty="0"/>
              <a:t>Determine your retirement income need based on your lifestyle</a:t>
            </a:r>
          </a:p>
          <a:p>
            <a:r>
              <a:rPr lang="en-US" dirty="0"/>
              <a:t>Determine your income sources</a:t>
            </a:r>
          </a:p>
          <a:p>
            <a:endParaRPr lang="en-US" dirty="0"/>
          </a:p>
        </p:txBody>
      </p:sp>
      <p:sp>
        <p:nvSpPr>
          <p:cNvPr id="3" name="Content Placeholder 2">
            <a:extLst>
              <a:ext uri="{FF2B5EF4-FFF2-40B4-BE49-F238E27FC236}">
                <a16:creationId xmlns:a16="http://schemas.microsoft.com/office/drawing/2014/main" id="{A9C84AF0-C6C8-4FAC-52ED-B47344BB9C8C}"/>
              </a:ext>
            </a:extLst>
          </p:cNvPr>
          <p:cNvSpPr>
            <a:spLocks noGrp="1"/>
          </p:cNvSpPr>
          <p:nvPr>
            <p:ph sz="half" idx="2"/>
          </p:nvPr>
        </p:nvSpPr>
        <p:spPr>
          <a:xfrm>
            <a:off x="6172200" y="1748135"/>
            <a:ext cx="5181600" cy="3796962"/>
          </a:xfrm>
        </p:spPr>
        <p:txBody>
          <a:bodyPr/>
          <a:lstStyle/>
          <a:p>
            <a:r>
              <a:rPr lang="en-US" dirty="0"/>
              <a:t>Write it down!</a:t>
            </a:r>
          </a:p>
          <a:p>
            <a:r>
              <a:rPr lang="en-US" dirty="0"/>
              <a:t>Prioritize the life you want in retirement and be proactive about saving today</a:t>
            </a:r>
          </a:p>
          <a:p>
            <a:r>
              <a:rPr lang="en-US" dirty="0"/>
              <a:t>Types of products to consider:</a:t>
            </a:r>
          </a:p>
          <a:p>
            <a:pPr lvl="1"/>
            <a:r>
              <a:rPr lang="en-US" dirty="0"/>
              <a:t>Your employer retirement plan, IRAs/Roth IRAs, mutual funds, stocks, bank products, CDs</a:t>
            </a:r>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12"/>
          </p:nvPr>
        </p:nvSpPr>
        <p:spPr/>
        <p:txBody>
          <a:bodyPr/>
          <a:lstStyle/>
          <a:p>
            <a:fld id="{A3DA3D6A-6DDB-44AC-922F-0D6A3F925C34}" type="slidenum">
              <a:rPr lang="en-US" smtClean="0"/>
              <a:pPr/>
              <a:t>10</a:t>
            </a:fld>
            <a:endParaRPr lang="en-US" dirty="0"/>
          </a:p>
        </p:txBody>
      </p:sp>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Retirement</a:t>
            </a:r>
          </a:p>
        </p:txBody>
      </p:sp>
    </p:spTree>
    <p:extLst>
      <p:ext uri="{BB962C8B-B14F-4D97-AF65-F5344CB8AC3E}">
        <p14:creationId xmlns:p14="http://schemas.microsoft.com/office/powerpoint/2010/main" val="413944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944C4E-167D-429E-9BAC-A338CAF3F77F}"/>
              </a:ext>
            </a:extLst>
          </p:cNvPr>
          <p:cNvSpPr>
            <a:spLocks noGrp="1"/>
          </p:cNvSpPr>
          <p:nvPr>
            <p:ph type="sldNum" sz="quarter" idx="12"/>
          </p:nvPr>
        </p:nvSpPr>
        <p:spPr/>
        <p:txBody>
          <a:bodyPr/>
          <a:lstStyle/>
          <a:p>
            <a:fld id="{A3DA3D6A-6DDB-44AC-922F-0D6A3F925C34}" type="slidenum">
              <a:rPr lang="en-US" smtClean="0"/>
              <a:pPr/>
              <a:t>11</a:t>
            </a:fld>
            <a:endParaRPr lang="en-US" dirty="0"/>
          </a:p>
        </p:txBody>
      </p:sp>
      <p:sp>
        <p:nvSpPr>
          <p:cNvPr id="4" name="Title 3">
            <a:extLst>
              <a:ext uri="{FF2B5EF4-FFF2-40B4-BE49-F238E27FC236}">
                <a16:creationId xmlns:a16="http://schemas.microsoft.com/office/drawing/2014/main" id="{1BC436DD-1E7C-4EE9-B26A-AA4A4EDE024C}"/>
              </a:ext>
            </a:extLst>
          </p:cNvPr>
          <p:cNvSpPr>
            <a:spLocks noGrp="1"/>
          </p:cNvSpPr>
          <p:nvPr>
            <p:ph type="title"/>
          </p:nvPr>
        </p:nvSpPr>
        <p:spPr/>
        <p:txBody>
          <a:bodyPr>
            <a:normAutofit/>
          </a:bodyPr>
          <a:lstStyle/>
          <a:p>
            <a:r>
              <a:rPr lang="en-US" dirty="0"/>
              <a:t>Assess Your Finances</a:t>
            </a:r>
          </a:p>
        </p:txBody>
      </p:sp>
      <p:pic>
        <p:nvPicPr>
          <p:cNvPr id="2" name="Picture 1">
            <a:extLst>
              <a:ext uri="{FF2B5EF4-FFF2-40B4-BE49-F238E27FC236}">
                <a16:creationId xmlns:a16="http://schemas.microsoft.com/office/drawing/2014/main" id="{F18C16C9-0BF8-5CEB-5B97-F465EA71CF8B}"/>
              </a:ext>
            </a:extLst>
          </p:cNvPr>
          <p:cNvPicPr>
            <a:picLocks noChangeAspect="1"/>
          </p:cNvPicPr>
          <p:nvPr/>
        </p:nvPicPr>
        <p:blipFill>
          <a:blip r:embed="rId3" cstate="print">
            <a:extLst>
              <a:ext uri="{28A0092B-C50C-407E-A947-70E740481C1C}">
                <a14:useLocalDpi xmlns:a14="http://schemas.microsoft.com/office/drawing/2010/main" val="0"/>
              </a:ext>
            </a:extLst>
          </a:blip>
          <a:srcRect t="699" b="699"/>
          <a:stretch/>
        </p:blipFill>
        <p:spPr>
          <a:xfrm>
            <a:off x="2215037" y="1452611"/>
            <a:ext cx="4137739" cy="3540375"/>
          </a:xfrm>
          <a:prstGeom prst="rect">
            <a:avLst/>
          </a:prstGeom>
          <a:effectLst>
            <a:outerShdw blurRad="50800" dist="25400" dir="5400000" algn="ctr" rotWithShape="0">
              <a:srgbClr val="000000">
                <a:alpha val="43137"/>
              </a:srgbClr>
            </a:outerShdw>
          </a:effectLst>
        </p:spPr>
      </p:pic>
      <p:sp>
        <p:nvSpPr>
          <p:cNvPr id="5" name="TextBox 4">
            <a:extLst>
              <a:ext uri="{FF2B5EF4-FFF2-40B4-BE49-F238E27FC236}">
                <a16:creationId xmlns:a16="http://schemas.microsoft.com/office/drawing/2014/main" id="{0D9AB818-5BF6-96CF-B7A4-A6DC03492799}"/>
              </a:ext>
            </a:extLst>
          </p:cNvPr>
          <p:cNvSpPr txBox="1"/>
          <p:nvPr/>
        </p:nvSpPr>
        <p:spPr>
          <a:xfrm>
            <a:off x="1969827" y="4422698"/>
            <a:ext cx="762880" cy="430887"/>
          </a:xfrm>
          <a:prstGeom prst="rect">
            <a:avLst/>
          </a:prstGeom>
          <a:noFill/>
        </p:spPr>
        <p:txBody>
          <a:bodyPr wrap="square" lIns="0" tIns="0" rIns="0" bIns="0" rtlCol="0">
            <a:spAutoFit/>
          </a:bodyPr>
          <a:lstStyle/>
          <a:p>
            <a:pPr algn="ctr"/>
            <a:r>
              <a:rPr lang="en-US" sz="2800" b="1" kern="0" dirty="0">
                <a:solidFill>
                  <a:schemeClr val="tx2"/>
                </a:solidFill>
                <a:latin typeface="Lato" panose="020F0502020204030203" pitchFamily="34" charset="0"/>
                <a:cs typeface="Segoe UI" panose="020B0502040204020203" pitchFamily="34" charset="0"/>
              </a:rPr>
              <a:t>30%</a:t>
            </a:r>
          </a:p>
        </p:txBody>
      </p:sp>
      <p:sp>
        <p:nvSpPr>
          <p:cNvPr id="6" name="TextBox 5">
            <a:extLst>
              <a:ext uri="{FF2B5EF4-FFF2-40B4-BE49-F238E27FC236}">
                <a16:creationId xmlns:a16="http://schemas.microsoft.com/office/drawing/2014/main" id="{9DD8C07B-8D67-C3EF-8931-247298860FCA}"/>
              </a:ext>
            </a:extLst>
          </p:cNvPr>
          <p:cNvSpPr txBox="1"/>
          <p:nvPr/>
        </p:nvSpPr>
        <p:spPr>
          <a:xfrm>
            <a:off x="1419055" y="2770376"/>
            <a:ext cx="1295256" cy="430887"/>
          </a:xfrm>
          <a:prstGeom prst="rect">
            <a:avLst/>
          </a:prstGeom>
          <a:noFill/>
        </p:spPr>
        <p:txBody>
          <a:bodyPr wrap="square" lIns="0" tIns="0" rIns="0" bIns="0" rtlCol="0">
            <a:spAutoFit/>
          </a:bodyPr>
          <a:lstStyle/>
          <a:p>
            <a:pPr algn="ctr"/>
            <a:r>
              <a:rPr lang="en-US" sz="2800" b="1" kern="0" dirty="0">
                <a:latin typeface="Lato" panose="020F0502020204030203" pitchFamily="34" charset="0"/>
                <a:cs typeface="Segoe UI" panose="020B0502040204020203" pitchFamily="34" charset="0"/>
              </a:rPr>
              <a:t>50%</a:t>
            </a:r>
          </a:p>
        </p:txBody>
      </p:sp>
      <p:sp>
        <p:nvSpPr>
          <p:cNvPr id="7" name="TextBox 6">
            <a:extLst>
              <a:ext uri="{FF2B5EF4-FFF2-40B4-BE49-F238E27FC236}">
                <a16:creationId xmlns:a16="http://schemas.microsoft.com/office/drawing/2014/main" id="{C90FAA13-2FB9-9FB6-7378-7C4D496ED6F4}"/>
              </a:ext>
            </a:extLst>
          </p:cNvPr>
          <p:cNvSpPr txBox="1"/>
          <p:nvPr/>
        </p:nvSpPr>
        <p:spPr>
          <a:xfrm>
            <a:off x="6021494" y="3313535"/>
            <a:ext cx="762880" cy="430887"/>
          </a:xfrm>
          <a:prstGeom prst="rect">
            <a:avLst/>
          </a:prstGeom>
          <a:noFill/>
        </p:spPr>
        <p:txBody>
          <a:bodyPr wrap="square" lIns="0" tIns="0" rIns="0" bIns="0" rtlCol="0">
            <a:spAutoFit/>
          </a:bodyPr>
          <a:lstStyle/>
          <a:p>
            <a:pPr algn="ctr"/>
            <a:r>
              <a:rPr lang="en-US" sz="2800" b="1" kern="0" dirty="0">
                <a:solidFill>
                  <a:schemeClr val="accent2"/>
                </a:solidFill>
                <a:latin typeface="Lato" panose="020F0502020204030203" pitchFamily="34" charset="0"/>
                <a:cs typeface="Segoe UI" panose="020B0502040204020203" pitchFamily="34" charset="0"/>
              </a:rPr>
              <a:t>20%</a:t>
            </a:r>
          </a:p>
        </p:txBody>
      </p:sp>
      <p:sp>
        <p:nvSpPr>
          <p:cNvPr id="8" name="Down Arrow 19">
            <a:extLst>
              <a:ext uri="{FF2B5EF4-FFF2-40B4-BE49-F238E27FC236}">
                <a16:creationId xmlns:a16="http://schemas.microsoft.com/office/drawing/2014/main" id="{408CCB6B-F6B1-5CA9-3679-AA3A989DFE54}"/>
              </a:ext>
            </a:extLst>
          </p:cNvPr>
          <p:cNvSpPr/>
          <p:nvPr/>
        </p:nvSpPr>
        <p:spPr>
          <a:xfrm rot="10800000">
            <a:off x="7768081" y="1394543"/>
            <a:ext cx="1767738" cy="2325970"/>
          </a:xfrm>
          <a:prstGeom prst="downArrow">
            <a:avLst>
              <a:gd name="adj1" fmla="val 74561"/>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B4959E1C-EE1B-2D2A-456E-FD2FAD23EB2A}"/>
              </a:ext>
            </a:extLst>
          </p:cNvPr>
          <p:cNvSpPr/>
          <p:nvPr/>
        </p:nvSpPr>
        <p:spPr>
          <a:xfrm rot="10800000">
            <a:off x="7852398" y="3338853"/>
            <a:ext cx="1599104" cy="159910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7E65D90-004B-2D23-7680-4F99DD0BE7FD}"/>
              </a:ext>
            </a:extLst>
          </p:cNvPr>
          <p:cNvSpPr txBox="1"/>
          <p:nvPr/>
        </p:nvSpPr>
        <p:spPr>
          <a:xfrm>
            <a:off x="8195629" y="2186790"/>
            <a:ext cx="888930" cy="861774"/>
          </a:xfrm>
          <a:prstGeom prst="rect">
            <a:avLst/>
          </a:prstGeom>
          <a:noFill/>
        </p:spPr>
        <p:txBody>
          <a:bodyPr wrap="square" lIns="0" tIns="0" rIns="0" bIns="0" rtlCol="0">
            <a:spAutoFit/>
          </a:bodyPr>
          <a:lstStyle/>
          <a:p>
            <a:pPr algn="ctr"/>
            <a:r>
              <a:rPr lang="en-US" sz="2800" b="1" kern="0" dirty="0">
                <a:solidFill>
                  <a:schemeClr val="bg1"/>
                </a:solidFill>
                <a:latin typeface="Lato" panose="020F0502020204030203" pitchFamily="34" charset="0"/>
                <a:cs typeface="Segoe UI" panose="020B0502040204020203" pitchFamily="34" charset="0"/>
              </a:rPr>
              <a:t>10%-</a:t>
            </a:r>
          </a:p>
          <a:p>
            <a:pPr algn="ctr"/>
            <a:r>
              <a:rPr lang="en-US" sz="2800" b="1" kern="0" dirty="0">
                <a:solidFill>
                  <a:schemeClr val="bg1"/>
                </a:solidFill>
                <a:latin typeface="Lato" panose="020F0502020204030203" pitchFamily="34" charset="0"/>
                <a:cs typeface="Segoe UI" panose="020B0502040204020203" pitchFamily="34" charset="0"/>
              </a:rPr>
              <a:t>15%</a:t>
            </a:r>
          </a:p>
        </p:txBody>
      </p:sp>
      <p:cxnSp>
        <p:nvCxnSpPr>
          <p:cNvPr id="11" name="Straight Connector 10">
            <a:extLst>
              <a:ext uri="{FF2B5EF4-FFF2-40B4-BE49-F238E27FC236}">
                <a16:creationId xmlns:a16="http://schemas.microsoft.com/office/drawing/2014/main" id="{1ADF7231-9CAD-79AD-AA3F-4A49ED388AF6}"/>
              </a:ext>
            </a:extLst>
          </p:cNvPr>
          <p:cNvCxnSpPr/>
          <p:nvPr/>
        </p:nvCxnSpPr>
        <p:spPr>
          <a:xfrm>
            <a:off x="1849940" y="5154102"/>
            <a:ext cx="48588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39403E-6905-33D9-CF4D-F85FA41B5010}"/>
              </a:ext>
            </a:extLst>
          </p:cNvPr>
          <p:cNvCxnSpPr/>
          <p:nvPr/>
        </p:nvCxnSpPr>
        <p:spPr>
          <a:xfrm>
            <a:off x="7802332" y="5154102"/>
            <a:ext cx="16992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7F1ECC-CDCF-C2DD-F9A2-60F7A775FEE9}"/>
              </a:ext>
            </a:extLst>
          </p:cNvPr>
          <p:cNvCxnSpPr/>
          <p:nvPr/>
        </p:nvCxnSpPr>
        <p:spPr>
          <a:xfrm flipV="1">
            <a:off x="8651950" y="5154102"/>
            <a:ext cx="0" cy="259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65FE2A-9DD3-4F0F-D773-2364260B9B22}"/>
              </a:ext>
            </a:extLst>
          </p:cNvPr>
          <p:cNvCxnSpPr/>
          <p:nvPr/>
        </p:nvCxnSpPr>
        <p:spPr>
          <a:xfrm flipV="1">
            <a:off x="4279351" y="5154102"/>
            <a:ext cx="0" cy="259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2B48DA3-C2ED-BC41-6014-89B65911133D}"/>
              </a:ext>
            </a:extLst>
          </p:cNvPr>
          <p:cNvSpPr txBox="1"/>
          <p:nvPr/>
        </p:nvSpPr>
        <p:spPr>
          <a:xfrm>
            <a:off x="2971140" y="5513857"/>
            <a:ext cx="2616422" cy="400110"/>
          </a:xfrm>
          <a:prstGeom prst="rect">
            <a:avLst/>
          </a:prstGeom>
          <a:noFill/>
        </p:spPr>
        <p:txBody>
          <a:bodyPr wrap="none" rtlCol="0">
            <a:spAutoFit/>
          </a:bodyPr>
          <a:lstStyle/>
          <a:p>
            <a:pPr algn="ctr"/>
            <a:r>
              <a:rPr lang="en-US" sz="2000" b="1" kern="0" dirty="0">
                <a:latin typeface="Lato" panose="020F0502020204030203" pitchFamily="34" charset="0"/>
                <a:cs typeface="Segoe UI" panose="020B0502040204020203" pitchFamily="34" charset="0"/>
              </a:rPr>
              <a:t>MAXIMIZE INCOME</a:t>
            </a:r>
            <a:r>
              <a:rPr lang="en-US" sz="1200" kern="0" dirty="0">
                <a:solidFill>
                  <a:schemeClr val="tx1">
                    <a:lumMod val="75000"/>
                    <a:lumOff val="25000"/>
                  </a:schemeClr>
                </a:solidFill>
                <a:latin typeface="Arial" panose="020B0604020202020204" pitchFamily="34" charset="0"/>
                <a:cs typeface="Arial" panose="020B0604020202020204" pitchFamily="34" charset="0"/>
              </a:rPr>
              <a:t>.</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1F221C3-8987-7493-48FA-55506892D8ED}"/>
              </a:ext>
            </a:extLst>
          </p:cNvPr>
          <p:cNvSpPr txBox="1"/>
          <p:nvPr/>
        </p:nvSpPr>
        <p:spPr>
          <a:xfrm>
            <a:off x="6034693" y="5520301"/>
            <a:ext cx="5234513" cy="400110"/>
          </a:xfrm>
          <a:prstGeom prst="rect">
            <a:avLst/>
          </a:prstGeom>
          <a:noFill/>
        </p:spPr>
        <p:txBody>
          <a:bodyPr wrap="square" rtlCol="0">
            <a:spAutoFit/>
          </a:bodyPr>
          <a:lstStyle/>
          <a:p>
            <a:pPr algn="ctr"/>
            <a:r>
              <a:rPr lang="en-US" sz="2000" b="1" kern="0" dirty="0">
                <a:latin typeface="Lato" panose="020F0502020204030203" pitchFamily="34" charset="0"/>
                <a:cs typeface="Segoe UI" panose="020B0502040204020203" pitchFamily="34" charset="0"/>
              </a:rPr>
              <a:t>RETIREMENT SAVINGS</a:t>
            </a:r>
          </a:p>
        </p:txBody>
      </p:sp>
      <p:sp>
        <p:nvSpPr>
          <p:cNvPr id="17" name="TextBox 16">
            <a:extLst>
              <a:ext uri="{FF2B5EF4-FFF2-40B4-BE49-F238E27FC236}">
                <a16:creationId xmlns:a16="http://schemas.microsoft.com/office/drawing/2014/main" id="{E68E6192-9F5E-9759-5733-ED699943C1BC}"/>
              </a:ext>
            </a:extLst>
          </p:cNvPr>
          <p:cNvSpPr txBox="1"/>
          <p:nvPr/>
        </p:nvSpPr>
        <p:spPr>
          <a:xfrm>
            <a:off x="8219341" y="4274616"/>
            <a:ext cx="865218" cy="369332"/>
          </a:xfrm>
          <a:prstGeom prst="rect">
            <a:avLst/>
          </a:prstGeom>
          <a:noFill/>
        </p:spPr>
        <p:txBody>
          <a:bodyPr wrap="square" rtlCol="0">
            <a:spAutoFit/>
          </a:bodyPr>
          <a:lstStyle/>
          <a:p>
            <a:pPr algn="ctr"/>
            <a:r>
              <a:rPr lang="en-US"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GOAL</a:t>
            </a:r>
          </a:p>
        </p:txBody>
      </p:sp>
      <p:pic>
        <p:nvPicPr>
          <p:cNvPr id="18" name="Graphic 17" descr="Gauge with solid fill">
            <a:extLst>
              <a:ext uri="{FF2B5EF4-FFF2-40B4-BE49-F238E27FC236}">
                <a16:creationId xmlns:a16="http://schemas.microsoft.com/office/drawing/2014/main" id="{B5351A99-52D3-B2C6-A40E-157C871AB6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1222" y="3502859"/>
            <a:ext cx="914400" cy="914400"/>
          </a:xfrm>
          <a:prstGeom prst="rect">
            <a:avLst/>
          </a:prstGeom>
        </p:spPr>
      </p:pic>
    </p:spTree>
    <p:extLst>
      <p:ext uri="{BB962C8B-B14F-4D97-AF65-F5344CB8AC3E}">
        <p14:creationId xmlns:p14="http://schemas.microsoft.com/office/powerpoint/2010/main" val="308135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139068-EFED-8033-6304-EA6350EC1AE9}"/>
              </a:ext>
            </a:extLst>
          </p:cNvPr>
          <p:cNvSpPr>
            <a:spLocks noGrp="1"/>
          </p:cNvSpPr>
          <p:nvPr>
            <p:ph type="sldNum" sz="quarter" idx="12"/>
          </p:nvPr>
        </p:nvSpPr>
        <p:spPr/>
        <p:txBody>
          <a:bodyPr/>
          <a:lstStyle/>
          <a:p>
            <a:fld id="{A3DA3D6A-6DDB-44AC-922F-0D6A3F925C34}" type="slidenum">
              <a:rPr lang="en-US" smtClean="0"/>
              <a:pPr/>
              <a:t>12</a:t>
            </a:fld>
            <a:endParaRPr lang="en-US" dirty="0"/>
          </a:p>
        </p:txBody>
      </p:sp>
      <p:sp>
        <p:nvSpPr>
          <p:cNvPr id="4" name="Title 3">
            <a:extLst>
              <a:ext uri="{FF2B5EF4-FFF2-40B4-BE49-F238E27FC236}">
                <a16:creationId xmlns:a16="http://schemas.microsoft.com/office/drawing/2014/main" id="{3DCC42B9-EF1C-4033-D3EE-B41D04FB24EC}"/>
              </a:ext>
            </a:extLst>
          </p:cNvPr>
          <p:cNvSpPr>
            <a:spLocks noGrp="1"/>
          </p:cNvSpPr>
          <p:nvPr>
            <p:ph type="title"/>
          </p:nvPr>
        </p:nvSpPr>
        <p:spPr/>
        <p:txBody>
          <a:bodyPr/>
          <a:lstStyle/>
          <a:p>
            <a:r>
              <a:rPr lang="en-US" dirty="0"/>
              <a:t>Ultimate Rules of Money</a:t>
            </a:r>
          </a:p>
        </p:txBody>
      </p:sp>
      <p:sp>
        <p:nvSpPr>
          <p:cNvPr id="8" name="Content Placeholder 2">
            <a:extLst>
              <a:ext uri="{FF2B5EF4-FFF2-40B4-BE49-F238E27FC236}">
                <a16:creationId xmlns:a16="http://schemas.microsoft.com/office/drawing/2014/main" id="{85CB13AF-AACD-5E4C-EBDD-613F63E929FA}"/>
              </a:ext>
            </a:extLst>
          </p:cNvPr>
          <p:cNvSpPr txBox="1">
            <a:spLocks/>
          </p:cNvSpPr>
          <p:nvPr/>
        </p:nvSpPr>
        <p:spPr>
          <a:xfrm>
            <a:off x="6172200" y="1801924"/>
            <a:ext cx="5181600" cy="3796962"/>
          </a:xfrm>
          <a:prstGeom prst="rect">
            <a:avLst/>
          </a:prstGeom>
        </p:spPr>
        <p:txBody>
          <a:bodyPr/>
          <a:lstStyle>
            <a:lvl1pPr marL="284163" indent="-284163" algn="l" defTabSz="914400" rtl="0" eaLnBrk="1" latinLnBrk="0" hangingPunct="1">
              <a:lnSpc>
                <a:spcPts val="2800"/>
              </a:lnSpc>
              <a:spcBef>
                <a:spcPts val="1800"/>
              </a:spcBef>
              <a:buSzPct val="75000"/>
              <a:buFont typeface="Arial" panose="020B0604020202020204" pitchFamily="34" charset="0"/>
              <a:buChar char="•"/>
              <a:defRPr sz="2600" kern="1200">
                <a:solidFill>
                  <a:schemeClr val="accent3">
                    <a:lumMod val="50000"/>
                  </a:schemeClr>
                </a:solidFill>
                <a:latin typeface="Lato" panose="020F0502020204030203" pitchFamily="34" charset="0"/>
                <a:ea typeface="+mn-ea"/>
                <a:cs typeface="+mn-cs"/>
              </a:defRPr>
            </a:lvl1pPr>
            <a:lvl2pPr marL="685800" indent="-228600" algn="l" defTabSz="914400" rtl="0" eaLnBrk="1" latinLnBrk="0" hangingPunct="1">
              <a:lnSpc>
                <a:spcPts val="2800"/>
              </a:lnSpc>
              <a:spcBef>
                <a:spcPts val="1800"/>
              </a:spcBef>
              <a:buSzPct val="75000"/>
              <a:buFont typeface="Arial" panose="020B0604020202020204" pitchFamily="34" charset="0"/>
              <a:buChar char="•"/>
              <a:defRPr sz="2200" i="1" kern="1200">
                <a:solidFill>
                  <a:schemeClr val="tx2"/>
                </a:solidFill>
                <a:latin typeface="Lato" panose="020F0502020204030203"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4">
                    <a:lumMod val="75000"/>
                  </a:schemeClr>
                </a:solidFill>
                <a:latin typeface="Lato" panose="020F0502020204030203"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 how to create a passive income stream</a:t>
            </a:r>
          </a:p>
          <a:p>
            <a:r>
              <a:rPr lang="en-US" dirty="0"/>
              <a:t>Learn how to invest</a:t>
            </a:r>
          </a:p>
          <a:p>
            <a:r>
              <a:rPr lang="en-US" dirty="0"/>
              <a:t>It’s not what you make… it’s how much you spend or how much you keep!</a:t>
            </a:r>
          </a:p>
        </p:txBody>
      </p:sp>
      <p:sp>
        <p:nvSpPr>
          <p:cNvPr id="14" name="Content Placeholder 1">
            <a:extLst>
              <a:ext uri="{FF2B5EF4-FFF2-40B4-BE49-F238E27FC236}">
                <a16:creationId xmlns:a16="http://schemas.microsoft.com/office/drawing/2014/main" id="{5AB54904-CBED-9E36-F026-04C2CAB45C3A}"/>
              </a:ext>
            </a:extLst>
          </p:cNvPr>
          <p:cNvSpPr>
            <a:spLocks noGrp="1"/>
          </p:cNvSpPr>
          <p:nvPr>
            <p:ph sz="half" idx="1"/>
          </p:nvPr>
        </p:nvSpPr>
        <p:spPr>
          <a:xfrm>
            <a:off x="838200" y="1801924"/>
            <a:ext cx="5083206" cy="3796962"/>
          </a:xfrm>
        </p:spPr>
        <p:txBody>
          <a:bodyPr/>
          <a:lstStyle/>
          <a:p>
            <a:r>
              <a:rPr lang="en-US" dirty="0">
                <a:solidFill>
                  <a:srgbClr val="4B4C4D"/>
                </a:solidFill>
              </a:rPr>
              <a:t>Pay yourself first</a:t>
            </a:r>
          </a:p>
          <a:p>
            <a:r>
              <a:rPr lang="en-US" dirty="0">
                <a:solidFill>
                  <a:srgbClr val="4B4C4D"/>
                </a:solidFill>
              </a:rPr>
              <a:t>Give every dollar a job… money has purpose!</a:t>
            </a:r>
          </a:p>
          <a:p>
            <a:r>
              <a:rPr lang="en-US" dirty="0">
                <a:solidFill>
                  <a:srgbClr val="4B4C4D"/>
                </a:solidFill>
              </a:rPr>
              <a:t>Spend less than you earn</a:t>
            </a:r>
          </a:p>
          <a:p>
            <a:r>
              <a:rPr lang="en-US" dirty="0">
                <a:solidFill>
                  <a:srgbClr val="4B4C4D"/>
                </a:solidFill>
              </a:rPr>
              <a:t>Build an emergency fund</a:t>
            </a:r>
          </a:p>
          <a:p>
            <a:r>
              <a:rPr lang="en-US" dirty="0">
                <a:solidFill>
                  <a:srgbClr val="4B4C4D"/>
                </a:solidFill>
              </a:rPr>
              <a:t>Create a plan, get organized, &amp; have goals</a:t>
            </a:r>
          </a:p>
        </p:txBody>
      </p:sp>
    </p:spTree>
    <p:extLst>
      <p:ext uri="{BB962C8B-B14F-4D97-AF65-F5344CB8AC3E}">
        <p14:creationId xmlns:p14="http://schemas.microsoft.com/office/powerpoint/2010/main" val="215356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139068-EFED-8033-6304-EA6350EC1AE9}"/>
              </a:ext>
            </a:extLst>
          </p:cNvPr>
          <p:cNvSpPr>
            <a:spLocks noGrp="1"/>
          </p:cNvSpPr>
          <p:nvPr>
            <p:ph type="sldNum" sz="quarter" idx="12"/>
          </p:nvPr>
        </p:nvSpPr>
        <p:spPr/>
        <p:txBody>
          <a:bodyPr/>
          <a:lstStyle/>
          <a:p>
            <a:fld id="{A3DA3D6A-6DDB-44AC-922F-0D6A3F925C34}" type="slidenum">
              <a:rPr lang="en-US" smtClean="0"/>
              <a:pPr/>
              <a:t>13</a:t>
            </a:fld>
            <a:endParaRPr lang="en-US" dirty="0"/>
          </a:p>
        </p:txBody>
      </p:sp>
      <p:sp>
        <p:nvSpPr>
          <p:cNvPr id="4" name="Title 3">
            <a:extLst>
              <a:ext uri="{FF2B5EF4-FFF2-40B4-BE49-F238E27FC236}">
                <a16:creationId xmlns:a16="http://schemas.microsoft.com/office/drawing/2014/main" id="{3DCC42B9-EF1C-4033-D3EE-B41D04FB24EC}"/>
              </a:ext>
            </a:extLst>
          </p:cNvPr>
          <p:cNvSpPr>
            <a:spLocks noGrp="1"/>
          </p:cNvSpPr>
          <p:nvPr>
            <p:ph type="title"/>
          </p:nvPr>
        </p:nvSpPr>
        <p:spPr/>
        <p:txBody>
          <a:bodyPr/>
          <a:lstStyle/>
          <a:p>
            <a:r>
              <a:rPr lang="en-US" sz="3000" dirty="0">
                <a:latin typeface="+mj-lt"/>
              </a:rPr>
              <a:t>If you want to save in a year…</a:t>
            </a:r>
            <a:r>
              <a:rPr lang="en-US" dirty="0"/>
              <a:t>	</a:t>
            </a:r>
          </a:p>
        </p:txBody>
      </p:sp>
      <p:graphicFrame>
        <p:nvGraphicFramePr>
          <p:cNvPr id="15" name="Table 14">
            <a:extLst>
              <a:ext uri="{FF2B5EF4-FFF2-40B4-BE49-F238E27FC236}">
                <a16:creationId xmlns:a16="http://schemas.microsoft.com/office/drawing/2014/main" id="{1EC6304C-0532-760F-4F1A-F0B392DA78CF}"/>
              </a:ext>
            </a:extLst>
          </p:cNvPr>
          <p:cNvGraphicFramePr>
            <a:graphicFrameLocks noGrp="1"/>
          </p:cNvGraphicFramePr>
          <p:nvPr>
            <p:extLst>
              <p:ext uri="{D42A27DB-BD31-4B8C-83A1-F6EECF244321}">
                <p14:modId xmlns:p14="http://schemas.microsoft.com/office/powerpoint/2010/main" val="1670312531"/>
              </p:ext>
            </p:extLst>
          </p:nvPr>
        </p:nvGraphicFramePr>
        <p:xfrm>
          <a:off x="555937" y="1355478"/>
          <a:ext cx="11080125" cy="4642893"/>
        </p:xfrm>
        <a:graphic>
          <a:graphicData uri="http://schemas.openxmlformats.org/drawingml/2006/table">
            <a:tbl>
              <a:tblPr firstRow="1" bandRow="1">
                <a:tableStyleId>{5C22544A-7EE6-4342-B048-85BDC9FD1C3A}</a:tableStyleId>
              </a:tblPr>
              <a:tblGrid>
                <a:gridCol w="2830137">
                  <a:extLst>
                    <a:ext uri="{9D8B030D-6E8A-4147-A177-3AD203B41FA5}">
                      <a16:colId xmlns:a16="http://schemas.microsoft.com/office/drawing/2014/main" val="1913871561"/>
                    </a:ext>
                  </a:extLst>
                </a:gridCol>
                <a:gridCol w="8249988">
                  <a:extLst>
                    <a:ext uri="{9D8B030D-6E8A-4147-A177-3AD203B41FA5}">
                      <a16:colId xmlns:a16="http://schemas.microsoft.com/office/drawing/2014/main" val="3329853616"/>
                    </a:ext>
                  </a:extLst>
                </a:gridCol>
              </a:tblGrid>
              <a:tr h="515877">
                <a:tc>
                  <a:txBody>
                    <a:bodyPr/>
                    <a:lstStyle/>
                    <a:p>
                      <a:r>
                        <a:rPr lang="en-US" sz="2200" dirty="0"/>
                        <a:t>Amount</a:t>
                      </a:r>
                    </a:p>
                  </a:txBody>
                  <a:tcPr anchor="ctr"/>
                </a:tc>
                <a:tc>
                  <a:txBody>
                    <a:bodyPr/>
                    <a:lstStyle/>
                    <a:p>
                      <a:r>
                        <a:rPr lang="en-US" sz="2200" dirty="0"/>
                        <a:t>Savings Plan</a:t>
                      </a:r>
                    </a:p>
                  </a:txBody>
                  <a:tcPr anchor="ctr"/>
                </a:tc>
                <a:extLst>
                  <a:ext uri="{0D108BD9-81ED-4DB2-BD59-A6C34878D82A}">
                    <a16:rowId xmlns:a16="http://schemas.microsoft.com/office/drawing/2014/main" val="1332498261"/>
                  </a:ext>
                </a:extLst>
              </a:tr>
              <a:tr h="515877">
                <a:tc>
                  <a:txBody>
                    <a:bodyPr/>
                    <a:lstStyle/>
                    <a:p>
                      <a:r>
                        <a:rPr lang="en-US" sz="2200" b="1" dirty="0"/>
                        <a:t>$1000</a:t>
                      </a:r>
                    </a:p>
                  </a:txBody>
                  <a:tcPr anchor="ctr"/>
                </a:tc>
                <a:tc>
                  <a:txBody>
                    <a:bodyPr/>
                    <a:lstStyle/>
                    <a:p>
                      <a:r>
                        <a:rPr lang="en-US" sz="2200" dirty="0"/>
                        <a:t>$84 per month / $20 per week / $3 per day</a:t>
                      </a:r>
                    </a:p>
                  </a:txBody>
                  <a:tcPr anchor="ctr"/>
                </a:tc>
                <a:extLst>
                  <a:ext uri="{0D108BD9-81ED-4DB2-BD59-A6C34878D82A}">
                    <a16:rowId xmlns:a16="http://schemas.microsoft.com/office/drawing/2014/main" val="1842065335"/>
                  </a:ext>
                </a:extLst>
              </a:tr>
              <a:tr h="515877">
                <a:tc>
                  <a:txBody>
                    <a:bodyPr/>
                    <a:lstStyle/>
                    <a:p>
                      <a:r>
                        <a:rPr lang="en-US" sz="2200" b="1" dirty="0"/>
                        <a:t>$2000</a:t>
                      </a:r>
                    </a:p>
                  </a:txBody>
                  <a:tcPr anchor="ctr"/>
                </a:tc>
                <a:tc>
                  <a:txBody>
                    <a:bodyPr/>
                    <a:lstStyle/>
                    <a:p>
                      <a:r>
                        <a:rPr lang="en-US" sz="2200" dirty="0"/>
                        <a:t>$167 per month / $39 per week / $6 per day</a:t>
                      </a:r>
                    </a:p>
                  </a:txBody>
                  <a:tcPr anchor="ctr"/>
                </a:tc>
                <a:extLst>
                  <a:ext uri="{0D108BD9-81ED-4DB2-BD59-A6C34878D82A}">
                    <a16:rowId xmlns:a16="http://schemas.microsoft.com/office/drawing/2014/main" val="2535264507"/>
                  </a:ext>
                </a:extLst>
              </a:tr>
              <a:tr h="515877">
                <a:tc>
                  <a:txBody>
                    <a:bodyPr/>
                    <a:lstStyle/>
                    <a:p>
                      <a:r>
                        <a:rPr lang="en-US" sz="2200" b="1" dirty="0"/>
                        <a:t>$3000</a:t>
                      </a:r>
                    </a:p>
                  </a:txBody>
                  <a:tcPr anchor="ctr"/>
                </a:tc>
                <a:tc>
                  <a:txBody>
                    <a:bodyPr/>
                    <a:lstStyle/>
                    <a:p>
                      <a:r>
                        <a:rPr lang="en-US" sz="2200" dirty="0"/>
                        <a:t>$250 per month / $58 per week / $9 per day</a:t>
                      </a:r>
                    </a:p>
                  </a:txBody>
                  <a:tcPr anchor="ctr"/>
                </a:tc>
                <a:extLst>
                  <a:ext uri="{0D108BD9-81ED-4DB2-BD59-A6C34878D82A}">
                    <a16:rowId xmlns:a16="http://schemas.microsoft.com/office/drawing/2014/main" val="275646592"/>
                  </a:ext>
                </a:extLst>
              </a:tr>
              <a:tr h="515877">
                <a:tc>
                  <a:txBody>
                    <a:bodyPr/>
                    <a:lstStyle/>
                    <a:p>
                      <a:r>
                        <a:rPr lang="en-US" sz="2200" b="1" dirty="0"/>
                        <a:t>$4000</a:t>
                      </a:r>
                    </a:p>
                  </a:txBody>
                  <a:tcPr anchor="ctr"/>
                </a:tc>
                <a:tc>
                  <a:txBody>
                    <a:bodyPr/>
                    <a:lstStyle/>
                    <a:p>
                      <a:r>
                        <a:rPr lang="en-US" sz="2200" dirty="0"/>
                        <a:t>$334 per month / $78 per week / $11 per day</a:t>
                      </a:r>
                    </a:p>
                  </a:txBody>
                  <a:tcPr anchor="ctr"/>
                </a:tc>
                <a:extLst>
                  <a:ext uri="{0D108BD9-81ED-4DB2-BD59-A6C34878D82A}">
                    <a16:rowId xmlns:a16="http://schemas.microsoft.com/office/drawing/2014/main" val="2479006590"/>
                  </a:ext>
                </a:extLst>
              </a:tr>
              <a:tr h="515877">
                <a:tc>
                  <a:txBody>
                    <a:bodyPr/>
                    <a:lstStyle/>
                    <a:p>
                      <a:r>
                        <a:rPr lang="en-US" sz="2200" b="1" dirty="0"/>
                        <a:t>$5000</a:t>
                      </a:r>
                    </a:p>
                  </a:txBody>
                  <a:tcPr anchor="ctr"/>
                </a:tc>
                <a:tc>
                  <a:txBody>
                    <a:bodyPr/>
                    <a:lstStyle/>
                    <a:p>
                      <a:r>
                        <a:rPr lang="en-US" sz="2200" dirty="0"/>
                        <a:t>$417 per month / $97 per week / $14 per day</a:t>
                      </a:r>
                    </a:p>
                  </a:txBody>
                  <a:tcPr anchor="ctr"/>
                </a:tc>
                <a:extLst>
                  <a:ext uri="{0D108BD9-81ED-4DB2-BD59-A6C34878D82A}">
                    <a16:rowId xmlns:a16="http://schemas.microsoft.com/office/drawing/2014/main" val="2546280849"/>
                  </a:ext>
                </a:extLst>
              </a:tr>
              <a:tr h="515877">
                <a:tc>
                  <a:txBody>
                    <a:bodyPr/>
                    <a:lstStyle/>
                    <a:p>
                      <a:r>
                        <a:rPr lang="en-US" sz="2200" b="1" dirty="0"/>
                        <a:t>$6000</a:t>
                      </a:r>
                    </a:p>
                  </a:txBody>
                  <a:tcPr anchor="ctr"/>
                </a:tc>
                <a:tc>
                  <a:txBody>
                    <a:bodyPr/>
                    <a:lstStyle/>
                    <a:p>
                      <a:r>
                        <a:rPr lang="en-US" sz="2200" dirty="0"/>
                        <a:t>$500 per month / $116 per week / $17 per day</a:t>
                      </a:r>
                    </a:p>
                  </a:txBody>
                  <a:tcPr anchor="ctr"/>
                </a:tc>
                <a:extLst>
                  <a:ext uri="{0D108BD9-81ED-4DB2-BD59-A6C34878D82A}">
                    <a16:rowId xmlns:a16="http://schemas.microsoft.com/office/drawing/2014/main" val="72996681"/>
                  </a:ext>
                </a:extLst>
              </a:tr>
              <a:tr h="515877">
                <a:tc>
                  <a:txBody>
                    <a:bodyPr/>
                    <a:lstStyle/>
                    <a:p>
                      <a:r>
                        <a:rPr lang="en-US" sz="2200" b="1" dirty="0"/>
                        <a:t>$8000</a:t>
                      </a:r>
                    </a:p>
                  </a:txBody>
                  <a:tcPr anchor="ctr"/>
                </a:tc>
                <a:tc>
                  <a:txBody>
                    <a:bodyPr/>
                    <a:lstStyle/>
                    <a:p>
                      <a:r>
                        <a:rPr lang="en-US" sz="2200" dirty="0"/>
                        <a:t>$667 per month / $154 per week / $22 per day</a:t>
                      </a:r>
                    </a:p>
                  </a:txBody>
                  <a:tcPr anchor="ctr"/>
                </a:tc>
                <a:extLst>
                  <a:ext uri="{0D108BD9-81ED-4DB2-BD59-A6C34878D82A}">
                    <a16:rowId xmlns:a16="http://schemas.microsoft.com/office/drawing/2014/main" val="3576847854"/>
                  </a:ext>
                </a:extLst>
              </a:tr>
              <a:tr h="515877">
                <a:tc>
                  <a:txBody>
                    <a:bodyPr/>
                    <a:lstStyle/>
                    <a:p>
                      <a:r>
                        <a:rPr lang="en-US" sz="2200" b="1" dirty="0"/>
                        <a:t>$10,000</a:t>
                      </a:r>
                    </a:p>
                  </a:txBody>
                  <a:tcPr anchor="ctr"/>
                </a:tc>
                <a:tc>
                  <a:txBody>
                    <a:bodyPr/>
                    <a:lstStyle/>
                    <a:p>
                      <a:r>
                        <a:rPr lang="en-US" sz="2200" dirty="0"/>
                        <a:t>$834 per month / $193 per week / $28 per day</a:t>
                      </a:r>
                    </a:p>
                  </a:txBody>
                  <a:tcPr anchor="ctr"/>
                </a:tc>
                <a:extLst>
                  <a:ext uri="{0D108BD9-81ED-4DB2-BD59-A6C34878D82A}">
                    <a16:rowId xmlns:a16="http://schemas.microsoft.com/office/drawing/2014/main" val="503656352"/>
                  </a:ext>
                </a:extLst>
              </a:tr>
            </a:tbl>
          </a:graphicData>
        </a:graphic>
      </p:graphicFrame>
    </p:spTree>
    <p:extLst>
      <p:ext uri="{BB962C8B-B14F-4D97-AF65-F5344CB8AC3E}">
        <p14:creationId xmlns:p14="http://schemas.microsoft.com/office/powerpoint/2010/main" val="372051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944C4E-167D-429E-9BAC-A338CAF3F77F}"/>
              </a:ext>
            </a:extLst>
          </p:cNvPr>
          <p:cNvSpPr>
            <a:spLocks noGrp="1"/>
          </p:cNvSpPr>
          <p:nvPr>
            <p:ph type="sldNum" sz="quarter" idx="12"/>
          </p:nvPr>
        </p:nvSpPr>
        <p:spPr/>
        <p:txBody>
          <a:bodyPr/>
          <a:lstStyle/>
          <a:p>
            <a:fld id="{A3DA3D6A-6DDB-44AC-922F-0D6A3F925C34}" type="slidenum">
              <a:rPr lang="en-US" smtClean="0"/>
              <a:pPr/>
              <a:t>14</a:t>
            </a:fld>
            <a:endParaRPr lang="en-US" dirty="0"/>
          </a:p>
        </p:txBody>
      </p:sp>
      <p:sp>
        <p:nvSpPr>
          <p:cNvPr id="4" name="Title 3">
            <a:extLst>
              <a:ext uri="{FF2B5EF4-FFF2-40B4-BE49-F238E27FC236}">
                <a16:creationId xmlns:a16="http://schemas.microsoft.com/office/drawing/2014/main" id="{1BC436DD-1E7C-4EE9-B26A-AA4A4EDE024C}"/>
              </a:ext>
            </a:extLst>
          </p:cNvPr>
          <p:cNvSpPr>
            <a:spLocks noGrp="1"/>
          </p:cNvSpPr>
          <p:nvPr>
            <p:ph type="title"/>
          </p:nvPr>
        </p:nvSpPr>
        <p:spPr/>
        <p:txBody>
          <a:bodyPr>
            <a:normAutofit/>
          </a:bodyPr>
          <a:lstStyle/>
          <a:p>
            <a:r>
              <a:rPr lang="en-US" dirty="0"/>
              <a:t>Saving Decade-by-Decade</a:t>
            </a:r>
          </a:p>
        </p:txBody>
      </p:sp>
      <p:sp>
        <p:nvSpPr>
          <p:cNvPr id="97" name="TextBox 96">
            <a:extLst>
              <a:ext uri="{FF2B5EF4-FFF2-40B4-BE49-F238E27FC236}">
                <a16:creationId xmlns:a16="http://schemas.microsoft.com/office/drawing/2014/main" id="{A2508104-6DD6-6B55-26F3-6A6B3FD5936B}"/>
              </a:ext>
            </a:extLst>
          </p:cNvPr>
          <p:cNvSpPr txBox="1"/>
          <p:nvPr/>
        </p:nvSpPr>
        <p:spPr bwMode="auto">
          <a:xfrm>
            <a:off x="3036190" y="5960784"/>
            <a:ext cx="6119619"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algn="ctr"/>
            <a:r>
              <a:rPr lang="en-US" sz="2200" i="1" dirty="0">
                <a:solidFill>
                  <a:schemeClr val="tx2"/>
                </a:solidFill>
              </a:rPr>
              <a:t>Please reference the retirement savings checklist</a:t>
            </a:r>
          </a:p>
        </p:txBody>
      </p:sp>
      <p:pic>
        <p:nvPicPr>
          <p:cNvPr id="99" name="Picture 98" descr="A diagram of life changes&#10;&#10;AI-generated content may be incorrect.">
            <a:extLst>
              <a:ext uri="{FF2B5EF4-FFF2-40B4-BE49-F238E27FC236}">
                <a16:creationId xmlns:a16="http://schemas.microsoft.com/office/drawing/2014/main" id="{6F671B9E-25A8-1E2B-C605-5FE38DB62F53}"/>
              </a:ext>
            </a:extLst>
          </p:cNvPr>
          <p:cNvPicPr>
            <a:picLocks noChangeAspect="1"/>
          </p:cNvPicPr>
          <p:nvPr/>
        </p:nvPicPr>
        <p:blipFill>
          <a:blip r:embed="rId3" cstate="print">
            <a:extLst>
              <a:ext uri="{28A0092B-C50C-407E-A947-70E740481C1C}">
                <a14:useLocalDpi xmlns:a14="http://schemas.microsoft.com/office/drawing/2010/main" val="0"/>
              </a:ext>
            </a:extLst>
          </a:blip>
          <a:srcRect t="13423" b="12468"/>
          <a:stretch/>
        </p:blipFill>
        <p:spPr>
          <a:xfrm>
            <a:off x="1351246" y="2041973"/>
            <a:ext cx="9223700" cy="3130277"/>
          </a:xfrm>
          <a:prstGeom prst="rect">
            <a:avLst/>
          </a:prstGeom>
        </p:spPr>
      </p:pic>
      <p:sp>
        <p:nvSpPr>
          <p:cNvPr id="2" name="TextBox 1">
            <a:extLst>
              <a:ext uri="{FF2B5EF4-FFF2-40B4-BE49-F238E27FC236}">
                <a16:creationId xmlns:a16="http://schemas.microsoft.com/office/drawing/2014/main" id="{DB3A369B-7A6E-81CD-0D60-9FDAD2DE79D5}"/>
              </a:ext>
            </a:extLst>
          </p:cNvPr>
          <p:cNvSpPr txBox="1"/>
          <p:nvPr/>
        </p:nvSpPr>
        <p:spPr>
          <a:xfrm>
            <a:off x="1465056" y="1718175"/>
            <a:ext cx="2630382" cy="307777"/>
          </a:xfrm>
          <a:prstGeom prst="rect">
            <a:avLst/>
          </a:prstGeom>
          <a:noFill/>
        </p:spPr>
        <p:txBody>
          <a:bodyPr wrap="square" lIns="0" tIns="0" rIns="0" bIns="0" rtlCol="0" anchor="ctr" anchorCtr="0">
            <a:spAutoFit/>
          </a:bodyPr>
          <a:lstStyle/>
          <a:p>
            <a:pPr algn="ctr"/>
            <a:r>
              <a:rPr lang="en-US" sz="2000" b="1" dirty="0">
                <a:solidFill>
                  <a:schemeClr val="accent6"/>
                </a:solidFill>
                <a:cs typeface="Arial" panose="020B0604020202020204" pitchFamily="34" charset="0"/>
              </a:rPr>
              <a:t>GET STARTED</a:t>
            </a:r>
          </a:p>
        </p:txBody>
      </p:sp>
      <p:sp>
        <p:nvSpPr>
          <p:cNvPr id="5" name="TextBox 4">
            <a:extLst>
              <a:ext uri="{FF2B5EF4-FFF2-40B4-BE49-F238E27FC236}">
                <a16:creationId xmlns:a16="http://schemas.microsoft.com/office/drawing/2014/main" id="{4AFED560-0F9D-0162-D7EB-11C1D484D8FE}"/>
              </a:ext>
            </a:extLst>
          </p:cNvPr>
          <p:cNvSpPr txBox="1"/>
          <p:nvPr/>
        </p:nvSpPr>
        <p:spPr>
          <a:xfrm>
            <a:off x="8505088" y="1718173"/>
            <a:ext cx="2630382" cy="307777"/>
          </a:xfrm>
          <a:prstGeom prst="rect">
            <a:avLst/>
          </a:prstGeom>
          <a:noFill/>
        </p:spPr>
        <p:txBody>
          <a:bodyPr wrap="square" lIns="0" tIns="0" rIns="0" bIns="0" rtlCol="0" anchor="ctr" anchorCtr="0">
            <a:spAutoFit/>
          </a:bodyPr>
          <a:lstStyle/>
          <a:p>
            <a:pPr algn="ctr"/>
            <a:r>
              <a:rPr lang="en-US" sz="2000" b="1" dirty="0">
                <a:solidFill>
                  <a:schemeClr val="accent5"/>
                </a:solidFill>
                <a:cs typeface="Arial" panose="020B0604020202020204" pitchFamily="34" charset="0"/>
              </a:rPr>
              <a:t>FINALIZE</a:t>
            </a:r>
          </a:p>
        </p:txBody>
      </p:sp>
      <p:sp>
        <p:nvSpPr>
          <p:cNvPr id="6" name="TextBox 5">
            <a:extLst>
              <a:ext uri="{FF2B5EF4-FFF2-40B4-BE49-F238E27FC236}">
                <a16:creationId xmlns:a16="http://schemas.microsoft.com/office/drawing/2014/main" id="{E02521AB-3CA6-9E28-25C9-15C3565488EE}"/>
              </a:ext>
            </a:extLst>
          </p:cNvPr>
          <p:cNvSpPr txBox="1"/>
          <p:nvPr/>
        </p:nvSpPr>
        <p:spPr>
          <a:xfrm>
            <a:off x="4982267" y="1718174"/>
            <a:ext cx="2630382" cy="307777"/>
          </a:xfrm>
          <a:prstGeom prst="rect">
            <a:avLst/>
          </a:prstGeom>
          <a:noFill/>
        </p:spPr>
        <p:txBody>
          <a:bodyPr wrap="square" lIns="0" tIns="0" rIns="0" bIns="0" rtlCol="0" anchor="ctr" anchorCtr="0">
            <a:spAutoFit/>
          </a:bodyPr>
          <a:lstStyle/>
          <a:p>
            <a:pPr algn="ctr"/>
            <a:r>
              <a:rPr lang="en-US" sz="2000" b="1" dirty="0">
                <a:solidFill>
                  <a:schemeClr val="tx2"/>
                </a:solidFill>
                <a:cs typeface="Arial" panose="020B0604020202020204" pitchFamily="34" charset="0"/>
              </a:rPr>
              <a:t>KEEP GOING</a:t>
            </a:r>
          </a:p>
        </p:txBody>
      </p:sp>
      <p:sp>
        <p:nvSpPr>
          <p:cNvPr id="7" name="TextBox 6">
            <a:extLst>
              <a:ext uri="{FF2B5EF4-FFF2-40B4-BE49-F238E27FC236}">
                <a16:creationId xmlns:a16="http://schemas.microsoft.com/office/drawing/2014/main" id="{2F1005FC-AE07-B6BB-7B62-15B6CCFF04D1}"/>
              </a:ext>
            </a:extLst>
          </p:cNvPr>
          <p:cNvSpPr txBox="1"/>
          <p:nvPr/>
        </p:nvSpPr>
        <p:spPr>
          <a:xfrm>
            <a:off x="3221065" y="5023489"/>
            <a:ext cx="2630382" cy="307777"/>
          </a:xfrm>
          <a:prstGeom prst="rect">
            <a:avLst/>
          </a:prstGeom>
          <a:noFill/>
        </p:spPr>
        <p:txBody>
          <a:bodyPr wrap="square" lIns="0" tIns="0" rIns="0" bIns="0" rtlCol="0" anchor="ctr" anchorCtr="0">
            <a:spAutoFit/>
          </a:bodyPr>
          <a:lstStyle/>
          <a:p>
            <a:pPr algn="ctr"/>
            <a:r>
              <a:rPr lang="en-US" sz="2000" b="1" dirty="0">
                <a:solidFill>
                  <a:schemeClr val="accent4"/>
                </a:solidFill>
                <a:cs typeface="Arial" panose="020B0604020202020204" pitchFamily="34" charset="0"/>
              </a:rPr>
              <a:t>LIFE CHANGES</a:t>
            </a:r>
          </a:p>
        </p:txBody>
      </p:sp>
      <p:sp>
        <p:nvSpPr>
          <p:cNvPr id="8" name="TextBox 7">
            <a:extLst>
              <a:ext uri="{FF2B5EF4-FFF2-40B4-BE49-F238E27FC236}">
                <a16:creationId xmlns:a16="http://schemas.microsoft.com/office/drawing/2014/main" id="{A8282A1E-BB9F-FF83-705B-F9024963D248}"/>
              </a:ext>
            </a:extLst>
          </p:cNvPr>
          <p:cNvSpPr txBox="1"/>
          <p:nvPr/>
        </p:nvSpPr>
        <p:spPr>
          <a:xfrm>
            <a:off x="6728133" y="5023488"/>
            <a:ext cx="2630382" cy="307777"/>
          </a:xfrm>
          <a:prstGeom prst="rect">
            <a:avLst/>
          </a:prstGeom>
          <a:noFill/>
        </p:spPr>
        <p:txBody>
          <a:bodyPr wrap="square" lIns="0" tIns="0" rIns="0" bIns="0" rtlCol="0" anchor="ctr" anchorCtr="0">
            <a:spAutoFit/>
          </a:bodyPr>
          <a:lstStyle/>
          <a:p>
            <a:pPr algn="ctr"/>
            <a:r>
              <a:rPr lang="en-US" sz="2000" b="1" dirty="0">
                <a:solidFill>
                  <a:schemeClr val="accent2"/>
                </a:solidFill>
                <a:cs typeface="Arial" panose="020B0604020202020204" pitchFamily="34" charset="0"/>
              </a:rPr>
              <a:t>CATCH UP</a:t>
            </a:r>
          </a:p>
        </p:txBody>
      </p:sp>
    </p:spTree>
    <p:extLst>
      <p:ext uri="{BB962C8B-B14F-4D97-AF65-F5344CB8AC3E}">
        <p14:creationId xmlns:p14="http://schemas.microsoft.com/office/powerpoint/2010/main" val="379618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944C4E-167D-429E-9BAC-A338CAF3F77F}"/>
              </a:ext>
            </a:extLst>
          </p:cNvPr>
          <p:cNvSpPr>
            <a:spLocks noGrp="1"/>
          </p:cNvSpPr>
          <p:nvPr>
            <p:ph type="sldNum" sz="quarter" idx="12"/>
          </p:nvPr>
        </p:nvSpPr>
        <p:spPr/>
        <p:txBody>
          <a:bodyPr/>
          <a:lstStyle/>
          <a:p>
            <a:fld id="{A3DA3D6A-6DDB-44AC-922F-0D6A3F925C34}" type="slidenum">
              <a:rPr lang="en-US" smtClean="0"/>
              <a:pPr/>
              <a:t>15</a:t>
            </a:fld>
            <a:endParaRPr lang="en-US" dirty="0"/>
          </a:p>
        </p:txBody>
      </p:sp>
      <p:sp>
        <p:nvSpPr>
          <p:cNvPr id="4" name="Title 3">
            <a:extLst>
              <a:ext uri="{FF2B5EF4-FFF2-40B4-BE49-F238E27FC236}">
                <a16:creationId xmlns:a16="http://schemas.microsoft.com/office/drawing/2014/main" id="{1BC436DD-1E7C-4EE9-B26A-AA4A4EDE024C}"/>
              </a:ext>
            </a:extLst>
          </p:cNvPr>
          <p:cNvSpPr>
            <a:spLocks noGrp="1"/>
          </p:cNvSpPr>
          <p:nvPr>
            <p:ph type="title"/>
          </p:nvPr>
        </p:nvSpPr>
        <p:spPr/>
        <p:txBody>
          <a:bodyPr>
            <a:normAutofit/>
          </a:bodyPr>
          <a:lstStyle/>
          <a:p>
            <a:r>
              <a:rPr lang="en-US" dirty="0">
                <a:latin typeface="+mj-lt"/>
              </a:rPr>
              <a:t>Tax Efficient Savings Strategies</a:t>
            </a:r>
            <a:endParaRPr lang="en-US" dirty="0"/>
          </a:p>
        </p:txBody>
      </p:sp>
      <p:sp>
        <p:nvSpPr>
          <p:cNvPr id="5" name="TextBox 4">
            <a:extLst>
              <a:ext uri="{FF2B5EF4-FFF2-40B4-BE49-F238E27FC236}">
                <a16:creationId xmlns:a16="http://schemas.microsoft.com/office/drawing/2014/main" id="{E2D8C8E4-C85D-BD53-2136-E3B5C793F223}"/>
              </a:ext>
            </a:extLst>
          </p:cNvPr>
          <p:cNvSpPr txBox="1"/>
          <p:nvPr/>
        </p:nvSpPr>
        <p:spPr bwMode="auto">
          <a:xfrm>
            <a:off x="3036190" y="5945395"/>
            <a:ext cx="61196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algn="ctr"/>
            <a:r>
              <a:rPr lang="en-US" sz="2200" i="1" dirty="0">
                <a:solidFill>
                  <a:schemeClr val="tx2"/>
                </a:solidFill>
              </a:rPr>
              <a:t>Please </a:t>
            </a:r>
            <a:r>
              <a:rPr lang="en-US" sz="2400" i="1" dirty="0">
                <a:solidFill>
                  <a:schemeClr val="tx2"/>
                </a:solidFill>
              </a:rPr>
              <a:t>reference the savings worksheet</a:t>
            </a:r>
            <a:endParaRPr lang="en-US" sz="2200" i="1" dirty="0">
              <a:solidFill>
                <a:schemeClr val="tx2"/>
              </a:solidFill>
            </a:endParaRPr>
          </a:p>
        </p:txBody>
      </p:sp>
      <p:sp>
        <p:nvSpPr>
          <p:cNvPr id="6" name="Isosceles Triangle 5">
            <a:extLst>
              <a:ext uri="{FF2B5EF4-FFF2-40B4-BE49-F238E27FC236}">
                <a16:creationId xmlns:a16="http://schemas.microsoft.com/office/drawing/2014/main" id="{2E6C4584-A0F7-1C97-2BFE-60544FE5483B}"/>
              </a:ext>
            </a:extLst>
          </p:cNvPr>
          <p:cNvSpPr/>
          <p:nvPr/>
        </p:nvSpPr>
        <p:spPr>
          <a:xfrm rot="10800000">
            <a:off x="5974475" y="4735976"/>
            <a:ext cx="243517" cy="2099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7421A274-A6D2-58E6-BC1A-7A7EEE397A17}"/>
              </a:ext>
            </a:extLst>
          </p:cNvPr>
          <p:cNvSpPr/>
          <p:nvPr/>
        </p:nvSpPr>
        <p:spPr>
          <a:xfrm rot="10800000">
            <a:off x="8760427" y="4738842"/>
            <a:ext cx="243517" cy="20992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5B13FBFD-49A3-F9EF-6638-26FFDE6BED2F}"/>
              </a:ext>
            </a:extLst>
          </p:cNvPr>
          <p:cNvSpPr/>
          <p:nvPr/>
        </p:nvSpPr>
        <p:spPr>
          <a:xfrm rot="10800000">
            <a:off x="3138422" y="4733110"/>
            <a:ext cx="243517" cy="20992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C356ADF-F572-FE4F-ADE4-C3F6FDB15A74}"/>
              </a:ext>
            </a:extLst>
          </p:cNvPr>
          <p:cNvCxnSpPr/>
          <p:nvPr/>
        </p:nvCxnSpPr>
        <p:spPr>
          <a:xfrm>
            <a:off x="3256679" y="5220871"/>
            <a:ext cx="5567567" cy="0"/>
          </a:xfrm>
          <a:prstGeom prst="line">
            <a:avLst/>
          </a:prstGeom>
          <a:ln w="38100">
            <a:gradFill>
              <a:gsLst>
                <a:gs pos="0">
                  <a:srgbClr val="2E75B6"/>
                </a:gs>
                <a:gs pos="55000">
                  <a:srgbClr val="005688"/>
                </a:gs>
                <a:gs pos="100000">
                  <a:srgbClr val="333F50"/>
                </a:gs>
              </a:gsLst>
              <a:lin ang="0" scaled="0"/>
            </a:gradFill>
            <a:prstDash val="dash"/>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1D4D284A-606D-19DD-B869-BC7F52C1B369}"/>
              </a:ext>
            </a:extLst>
          </p:cNvPr>
          <p:cNvSpPr/>
          <p:nvPr/>
        </p:nvSpPr>
        <p:spPr>
          <a:xfrm>
            <a:off x="7868395" y="1576254"/>
            <a:ext cx="1890702" cy="3162274"/>
          </a:xfrm>
          <a:prstGeom prst="roundRect">
            <a:avLst>
              <a:gd name="adj" fmla="val 549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F755F7A9-67A7-2BD3-4933-A5D8A4772A47}"/>
              </a:ext>
            </a:extLst>
          </p:cNvPr>
          <p:cNvSpPr/>
          <p:nvPr/>
        </p:nvSpPr>
        <p:spPr>
          <a:xfrm>
            <a:off x="7872655" y="2474135"/>
            <a:ext cx="1886443" cy="33903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Rounded Corners 14">
            <a:extLst>
              <a:ext uri="{FF2B5EF4-FFF2-40B4-BE49-F238E27FC236}">
                <a16:creationId xmlns:a16="http://schemas.microsoft.com/office/drawing/2014/main" id="{02BDCB71-821A-0C9F-6B50-3A628D86C896}"/>
              </a:ext>
            </a:extLst>
          </p:cNvPr>
          <p:cNvSpPr/>
          <p:nvPr/>
        </p:nvSpPr>
        <p:spPr>
          <a:xfrm>
            <a:off x="5093741" y="1576254"/>
            <a:ext cx="1890702" cy="3162274"/>
          </a:xfrm>
          <a:prstGeom prst="roundRect">
            <a:avLst>
              <a:gd name="adj" fmla="val 54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A47E5CF7-A593-E82E-B7AE-F92512C56B53}"/>
              </a:ext>
            </a:extLst>
          </p:cNvPr>
          <p:cNvSpPr/>
          <p:nvPr/>
        </p:nvSpPr>
        <p:spPr>
          <a:xfrm>
            <a:off x="5100741" y="2450845"/>
            <a:ext cx="1883702" cy="3390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a16="http://schemas.microsoft.com/office/drawing/2014/main" id="{C3A5A108-EC20-176E-A4A5-B77080953A36}"/>
              </a:ext>
            </a:extLst>
          </p:cNvPr>
          <p:cNvSpPr/>
          <p:nvPr/>
        </p:nvSpPr>
        <p:spPr>
          <a:xfrm>
            <a:off x="2314828" y="1576254"/>
            <a:ext cx="1890702" cy="3162274"/>
          </a:xfrm>
          <a:prstGeom prst="roundRect">
            <a:avLst>
              <a:gd name="adj" fmla="val 54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758891E8-945D-768E-DF97-9F6120729D93}"/>
              </a:ext>
            </a:extLst>
          </p:cNvPr>
          <p:cNvSpPr/>
          <p:nvPr/>
        </p:nvSpPr>
        <p:spPr>
          <a:xfrm>
            <a:off x="2460681" y="2968798"/>
            <a:ext cx="1591994" cy="1579920"/>
          </a:xfrm>
          <a:prstGeom prst="rect">
            <a:avLst/>
          </a:prstGeom>
        </p:spPr>
        <p:txBody>
          <a:bodyPr wrap="square" lIns="0" rIns="0" anchor="t">
            <a:spAutoFit/>
          </a:bodyPr>
          <a:lstStyle/>
          <a:p>
            <a:pPr algn="ctr">
              <a:spcBef>
                <a:spcPts val="375"/>
              </a:spcBef>
            </a:pPr>
            <a:r>
              <a:rPr lang="en-IN" dirty="0">
                <a:solidFill>
                  <a:srgbClr val="FFFFFF"/>
                </a:solidFill>
                <a:ea typeface="Open Sans" panose="020B0606030504020204" pitchFamily="34" charset="0"/>
                <a:cs typeface="Open Sans" panose="020B0606030504020204" pitchFamily="34" charset="0"/>
              </a:rPr>
              <a:t>EASY TO ACCESS</a:t>
            </a:r>
          </a:p>
          <a:p>
            <a:pPr algn="ctr">
              <a:spcBef>
                <a:spcPts val="375"/>
              </a:spcBef>
            </a:pPr>
            <a:endParaRPr lang="en-IN" dirty="0">
              <a:solidFill>
                <a:srgbClr val="FFFFFF"/>
              </a:solidFill>
              <a:ea typeface="Open Sans" panose="020B0606030504020204" pitchFamily="34" charset="0"/>
              <a:cs typeface="Open Sans" panose="020B0606030504020204" pitchFamily="34" charset="0"/>
            </a:endParaRPr>
          </a:p>
          <a:p>
            <a:pPr algn="ctr">
              <a:spcBef>
                <a:spcPts val="375"/>
              </a:spcBef>
            </a:pPr>
            <a:r>
              <a:rPr lang="en-IN" dirty="0">
                <a:solidFill>
                  <a:srgbClr val="FFFFFF"/>
                </a:solidFill>
                <a:ea typeface="Open Sans" panose="020B0606030504020204" pitchFamily="34" charset="0"/>
                <a:cs typeface="Open Sans" panose="020B0606030504020204" pitchFamily="34" charset="0"/>
              </a:rPr>
              <a:t>SHORT-TERM GOALS</a:t>
            </a:r>
          </a:p>
        </p:txBody>
      </p:sp>
      <p:sp>
        <p:nvSpPr>
          <p:cNvPr id="22" name="Rectangle 21">
            <a:extLst>
              <a:ext uri="{FF2B5EF4-FFF2-40B4-BE49-F238E27FC236}">
                <a16:creationId xmlns:a16="http://schemas.microsoft.com/office/drawing/2014/main" id="{5654BF68-B908-142C-3129-19BBADAD123E}"/>
              </a:ext>
            </a:extLst>
          </p:cNvPr>
          <p:cNvSpPr/>
          <p:nvPr/>
        </p:nvSpPr>
        <p:spPr>
          <a:xfrm>
            <a:off x="2321828" y="2446882"/>
            <a:ext cx="1883702" cy="33903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8E1C7D16-C0E4-2017-D6B4-F4E46011AF84}"/>
              </a:ext>
            </a:extLst>
          </p:cNvPr>
          <p:cNvSpPr/>
          <p:nvPr/>
        </p:nvSpPr>
        <p:spPr>
          <a:xfrm>
            <a:off x="5146475" y="2939791"/>
            <a:ext cx="1785234" cy="1579920"/>
          </a:xfrm>
          <a:prstGeom prst="rect">
            <a:avLst/>
          </a:prstGeom>
        </p:spPr>
        <p:txBody>
          <a:bodyPr wrap="square" lIns="0" rIns="0" anchor="t">
            <a:spAutoFit/>
          </a:bodyPr>
          <a:lstStyle/>
          <a:p>
            <a:pPr algn="ctr">
              <a:spcBef>
                <a:spcPts val="375"/>
              </a:spcBef>
            </a:pPr>
            <a:r>
              <a:rPr lang="en-IN" dirty="0">
                <a:solidFill>
                  <a:srgbClr val="FFFFFF"/>
                </a:solidFill>
                <a:ea typeface="Open Sans" panose="020B0606030504020204" pitchFamily="34" charset="0"/>
                <a:cs typeface="Open Sans" panose="020B0606030504020204" pitchFamily="34" charset="0"/>
              </a:rPr>
              <a:t>TAXED ON WITHDRAWAL</a:t>
            </a:r>
          </a:p>
          <a:p>
            <a:pPr algn="ctr">
              <a:spcBef>
                <a:spcPts val="375"/>
              </a:spcBef>
            </a:pPr>
            <a:endParaRPr lang="en-IN" dirty="0">
              <a:solidFill>
                <a:srgbClr val="FFFFFF"/>
              </a:solidFill>
              <a:ea typeface="Open Sans" panose="020B0606030504020204" pitchFamily="34" charset="0"/>
              <a:cs typeface="Open Sans" panose="020B0606030504020204" pitchFamily="34" charset="0"/>
            </a:endParaRPr>
          </a:p>
          <a:p>
            <a:pPr algn="ctr">
              <a:spcBef>
                <a:spcPts val="375"/>
              </a:spcBef>
            </a:pPr>
            <a:r>
              <a:rPr lang="en-IN" dirty="0">
                <a:solidFill>
                  <a:srgbClr val="FFFFFF"/>
                </a:solidFill>
                <a:ea typeface="Open Sans" panose="020B0606030504020204" pitchFamily="34" charset="0"/>
                <a:cs typeface="Open Sans" panose="020B0606030504020204" pitchFamily="34" charset="0"/>
              </a:rPr>
              <a:t>LONG-TERM GOALS</a:t>
            </a:r>
          </a:p>
        </p:txBody>
      </p:sp>
      <p:sp>
        <p:nvSpPr>
          <p:cNvPr id="26" name="Rectangle 25">
            <a:extLst>
              <a:ext uri="{FF2B5EF4-FFF2-40B4-BE49-F238E27FC236}">
                <a16:creationId xmlns:a16="http://schemas.microsoft.com/office/drawing/2014/main" id="{9A8DE056-AFD7-9372-03C3-0EACC57C1B7A}"/>
              </a:ext>
            </a:extLst>
          </p:cNvPr>
          <p:cNvSpPr/>
          <p:nvPr/>
        </p:nvSpPr>
        <p:spPr>
          <a:xfrm>
            <a:off x="7968123" y="2978854"/>
            <a:ext cx="1691245" cy="1579920"/>
          </a:xfrm>
          <a:prstGeom prst="rect">
            <a:avLst/>
          </a:prstGeom>
        </p:spPr>
        <p:txBody>
          <a:bodyPr wrap="square" lIns="0" rIns="0" anchor="t">
            <a:spAutoFit/>
          </a:bodyPr>
          <a:lstStyle/>
          <a:p>
            <a:pPr algn="ctr">
              <a:spcBef>
                <a:spcPts val="375"/>
              </a:spcBef>
            </a:pPr>
            <a:r>
              <a:rPr lang="en-IN" dirty="0">
                <a:solidFill>
                  <a:srgbClr val="FFFFFF"/>
                </a:solidFill>
                <a:ea typeface="Open Sans" panose="020B0606030504020204" pitchFamily="34" charset="0"/>
                <a:cs typeface="Open Sans" panose="020B0606030504020204" pitchFamily="34" charset="0"/>
              </a:rPr>
              <a:t>TAX FREE WITHDRAWAL</a:t>
            </a:r>
          </a:p>
          <a:p>
            <a:pPr algn="ctr">
              <a:spcBef>
                <a:spcPts val="375"/>
              </a:spcBef>
            </a:pPr>
            <a:endParaRPr lang="en-IN" dirty="0">
              <a:solidFill>
                <a:srgbClr val="FFFFFF"/>
              </a:solidFill>
              <a:ea typeface="Open Sans" panose="020B0606030504020204" pitchFamily="34" charset="0"/>
              <a:cs typeface="Open Sans" panose="020B0606030504020204" pitchFamily="34" charset="0"/>
            </a:endParaRPr>
          </a:p>
          <a:p>
            <a:pPr algn="ctr">
              <a:spcBef>
                <a:spcPts val="375"/>
              </a:spcBef>
            </a:pPr>
            <a:r>
              <a:rPr lang="en-IN" dirty="0">
                <a:solidFill>
                  <a:srgbClr val="FFFFFF"/>
                </a:solidFill>
                <a:ea typeface="Open Sans" panose="020B0606030504020204" pitchFamily="34" charset="0"/>
                <a:cs typeface="Open Sans" panose="020B0606030504020204" pitchFamily="34" charset="0"/>
              </a:rPr>
              <a:t>LONG-TERM GOALS</a:t>
            </a:r>
          </a:p>
        </p:txBody>
      </p:sp>
      <p:sp>
        <p:nvSpPr>
          <p:cNvPr id="29" name="Rectangle: Rounded Corners 28">
            <a:extLst>
              <a:ext uri="{FF2B5EF4-FFF2-40B4-BE49-F238E27FC236}">
                <a16:creationId xmlns:a16="http://schemas.microsoft.com/office/drawing/2014/main" id="{6DDD48BD-1C30-E067-2A42-EA710F13E300}"/>
              </a:ext>
            </a:extLst>
          </p:cNvPr>
          <p:cNvSpPr/>
          <p:nvPr/>
        </p:nvSpPr>
        <p:spPr>
          <a:xfrm>
            <a:off x="2314828" y="1746366"/>
            <a:ext cx="1883702" cy="484056"/>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ea typeface="Open Sans" panose="020B0606030504020204" pitchFamily="34" charset="0"/>
                <a:cs typeface="Open Sans" panose="020B0606030504020204" pitchFamily="34" charset="0"/>
              </a:rPr>
              <a:t>Tax NOW</a:t>
            </a:r>
          </a:p>
        </p:txBody>
      </p:sp>
      <p:sp>
        <p:nvSpPr>
          <p:cNvPr id="30" name="Rectangle: Rounded Corners 29">
            <a:extLst>
              <a:ext uri="{FF2B5EF4-FFF2-40B4-BE49-F238E27FC236}">
                <a16:creationId xmlns:a16="http://schemas.microsoft.com/office/drawing/2014/main" id="{137BE95A-5DD5-9418-F2D4-25A37833A1D9}"/>
              </a:ext>
            </a:extLst>
          </p:cNvPr>
          <p:cNvSpPr/>
          <p:nvPr/>
        </p:nvSpPr>
        <p:spPr>
          <a:xfrm>
            <a:off x="5100741" y="1755530"/>
            <a:ext cx="1883702" cy="484056"/>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ea typeface="Open Sans" panose="020B0606030504020204" pitchFamily="34" charset="0"/>
                <a:cs typeface="Open Sans" panose="020B0606030504020204" pitchFamily="34" charset="0"/>
              </a:rPr>
              <a:t>Tax LATER</a:t>
            </a:r>
          </a:p>
        </p:txBody>
      </p:sp>
      <p:sp>
        <p:nvSpPr>
          <p:cNvPr id="31" name="Rectangle: Rounded Corners 30">
            <a:extLst>
              <a:ext uri="{FF2B5EF4-FFF2-40B4-BE49-F238E27FC236}">
                <a16:creationId xmlns:a16="http://schemas.microsoft.com/office/drawing/2014/main" id="{35DDFED0-2E70-F011-B166-C9EC73E4C65B}"/>
              </a:ext>
            </a:extLst>
          </p:cNvPr>
          <p:cNvSpPr/>
          <p:nvPr/>
        </p:nvSpPr>
        <p:spPr>
          <a:xfrm>
            <a:off x="7879655" y="1755530"/>
            <a:ext cx="1879443" cy="484056"/>
          </a:xfrm>
          <a:prstGeom prst="roundRect">
            <a:avLst>
              <a:gd name="adj" fmla="val 50000"/>
            </a:avLst>
          </a:prstGeom>
          <a:solidFill>
            <a:schemeClr val="bg1"/>
          </a:solidFill>
          <a:ln>
            <a:noFill/>
          </a:ln>
          <a:effectLst>
            <a:outerShdw blurRad="38100" dist="50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ea typeface="Open Sans" panose="020B0606030504020204" pitchFamily="34" charset="0"/>
                <a:cs typeface="Open Sans" panose="020B0606030504020204" pitchFamily="34" charset="0"/>
              </a:rPr>
              <a:t>Tax ADVANTAGE</a:t>
            </a:r>
          </a:p>
        </p:txBody>
      </p:sp>
      <p:sp>
        <p:nvSpPr>
          <p:cNvPr id="32" name="Oval 31">
            <a:extLst>
              <a:ext uri="{FF2B5EF4-FFF2-40B4-BE49-F238E27FC236}">
                <a16:creationId xmlns:a16="http://schemas.microsoft.com/office/drawing/2014/main" id="{10DA3836-9498-AC4A-98A8-BA0AE4DAD91F}"/>
              </a:ext>
            </a:extLst>
          </p:cNvPr>
          <p:cNvSpPr/>
          <p:nvPr/>
        </p:nvSpPr>
        <p:spPr>
          <a:xfrm>
            <a:off x="3094618" y="5058811"/>
            <a:ext cx="324120" cy="324120"/>
          </a:xfrm>
          <a:prstGeom prst="ellipse">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392B157-CFF3-8EC7-2175-DD39AE88D224}"/>
              </a:ext>
            </a:extLst>
          </p:cNvPr>
          <p:cNvSpPr/>
          <p:nvPr/>
        </p:nvSpPr>
        <p:spPr>
          <a:xfrm>
            <a:off x="5934172" y="5058811"/>
            <a:ext cx="324120" cy="324120"/>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317A639-1FEE-2E3D-4A34-AF2B8FC28FD9}"/>
              </a:ext>
            </a:extLst>
          </p:cNvPr>
          <p:cNvSpPr/>
          <p:nvPr/>
        </p:nvSpPr>
        <p:spPr>
          <a:xfrm>
            <a:off x="8720124" y="5058811"/>
            <a:ext cx="324120" cy="324120"/>
          </a:xfrm>
          <a:prstGeom prst="ellipse">
            <a:avLst/>
          </a:prstGeom>
          <a:solidFill>
            <a:schemeClr val="bg1"/>
          </a:solidFill>
          <a:ln w="508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26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436DD-1E7C-4EE9-B26A-AA4A4EDE024C}"/>
              </a:ext>
            </a:extLst>
          </p:cNvPr>
          <p:cNvSpPr>
            <a:spLocks noGrp="1"/>
          </p:cNvSpPr>
          <p:nvPr>
            <p:ph type="title"/>
          </p:nvPr>
        </p:nvSpPr>
        <p:spPr/>
        <p:txBody>
          <a:bodyPr>
            <a:normAutofit fontScale="90000"/>
          </a:bodyPr>
          <a:lstStyle/>
          <a:p>
            <a:r>
              <a:rPr lang="en-US" dirty="0">
                <a:latin typeface="+mj-lt"/>
              </a:rPr>
              <a:t>Tax Efficient </a:t>
            </a:r>
            <a:br>
              <a:rPr lang="en-US" dirty="0">
                <a:latin typeface="+mj-lt"/>
              </a:rPr>
            </a:br>
            <a:r>
              <a:rPr lang="en-US" dirty="0">
                <a:latin typeface="+mj-lt"/>
              </a:rPr>
              <a:t>Savings Strategies</a:t>
            </a:r>
            <a:endParaRPr lang="en-US" dirty="0"/>
          </a:p>
        </p:txBody>
      </p:sp>
      <p:sp>
        <p:nvSpPr>
          <p:cNvPr id="25" name="TextBox 24">
            <a:extLst>
              <a:ext uri="{FF2B5EF4-FFF2-40B4-BE49-F238E27FC236}">
                <a16:creationId xmlns:a16="http://schemas.microsoft.com/office/drawing/2014/main" id="{BDEDD0EC-668A-4FEB-AC4F-FB4DA1187378}"/>
              </a:ext>
            </a:extLst>
          </p:cNvPr>
          <p:cNvSpPr txBox="1"/>
          <p:nvPr/>
        </p:nvSpPr>
        <p:spPr>
          <a:xfrm>
            <a:off x="190694" y="3726059"/>
            <a:ext cx="3858440" cy="2985433"/>
          </a:xfrm>
          <a:prstGeom prst="rect">
            <a:avLst/>
          </a:prstGeom>
          <a:noFill/>
        </p:spPr>
        <p:txBody>
          <a:bodyPr wrap="square">
            <a:spAutoFit/>
          </a:bodyPr>
          <a:lstStyle/>
          <a:p>
            <a:pPr marR="0" algn="l" rtl="0"/>
            <a:r>
              <a:rPr lang="en-US" sz="1200" b="0" i="0" u="none" strike="noStrike" baseline="30000" dirty="0">
                <a:solidFill>
                  <a:srgbClr val="000000"/>
                </a:solidFill>
                <a:latin typeface="Lato Light" panose="020F0302020204030203" pitchFamily="34" charset="0"/>
              </a:rPr>
              <a:t>1 Interest, dividends and/or capital appreciation subject to taxation when realized.</a:t>
            </a:r>
          </a:p>
          <a:p>
            <a:pPr marR="0" algn="l" rtl="0"/>
            <a:r>
              <a:rPr lang="en-US" sz="1200" b="0" i="0" u="none" strike="noStrike" baseline="30000" dirty="0">
                <a:solidFill>
                  <a:srgbClr val="000000"/>
                </a:solidFill>
                <a:latin typeface="Lato Light" panose="020F0302020204030203" pitchFamily="34" charset="0"/>
              </a:rPr>
              <a:t>2 US Treasuries are generally exempt from state and local income tax.</a:t>
            </a:r>
          </a:p>
          <a:p>
            <a:pPr marR="0" algn="l" rtl="0"/>
            <a:r>
              <a:rPr lang="en-US" sz="1200" b="0" i="0" u="none" strike="noStrike" baseline="30000" dirty="0">
                <a:solidFill>
                  <a:srgbClr val="000000"/>
                </a:solidFill>
                <a:latin typeface="Lato Light" panose="020F0302020204030203" pitchFamily="34" charset="0"/>
              </a:rPr>
              <a:t>3 Gains subject to income tax when withdrawn.</a:t>
            </a:r>
          </a:p>
          <a:p>
            <a:pPr marR="0" algn="l" rtl="0"/>
            <a:r>
              <a:rPr lang="en-US" sz="1200" b="0" i="0" u="none" strike="noStrike" baseline="30000" dirty="0">
                <a:solidFill>
                  <a:srgbClr val="000000"/>
                </a:solidFill>
                <a:latin typeface="Lato Light" panose="020F0302020204030203" pitchFamily="34" charset="0"/>
              </a:rPr>
              <a:t>4 Generally funded with pre-tax dollars.</a:t>
            </a:r>
          </a:p>
          <a:p>
            <a:pPr marR="0" algn="l" rtl="0"/>
            <a:r>
              <a:rPr lang="en-US" sz="1200" b="0" i="0" u="none" strike="noStrike" baseline="30000" dirty="0">
                <a:solidFill>
                  <a:srgbClr val="000000"/>
                </a:solidFill>
                <a:latin typeface="Lato Light" panose="020F0302020204030203" pitchFamily="34" charset="0"/>
              </a:rPr>
              <a:t>5 Distributions prior to age 59½ may incur a 10% premature distribution penalty; may incur surrender charges.</a:t>
            </a:r>
          </a:p>
          <a:p>
            <a:pPr marR="0" algn="l" rtl="0"/>
            <a:r>
              <a:rPr lang="en-US" sz="1200" b="0" i="0" u="none" strike="noStrike" baseline="30000" dirty="0">
                <a:solidFill>
                  <a:srgbClr val="000000"/>
                </a:solidFill>
                <a:latin typeface="Lato Light" panose="020F0302020204030203" pitchFamily="34" charset="0"/>
              </a:rPr>
              <a:t>6 Generally exempt from state income tax. Special tax benefits may apply.</a:t>
            </a:r>
          </a:p>
          <a:p>
            <a:pPr marR="0" algn="l" rtl="0"/>
            <a:r>
              <a:rPr lang="en-US" sz="1200" b="0" i="0" u="none" strike="noStrike" baseline="30000" dirty="0">
                <a:solidFill>
                  <a:srgbClr val="000000"/>
                </a:solidFill>
                <a:latin typeface="Lato Light" panose="020F0302020204030203" pitchFamily="34" charset="0"/>
              </a:rPr>
              <a:t>7 Funded with after-tax dollars; gains may be tax-free.</a:t>
            </a:r>
          </a:p>
          <a:p>
            <a:pPr marR="0" algn="l" rtl="0"/>
            <a:r>
              <a:rPr lang="en-US" sz="1200" b="0" i="0" u="none" strike="noStrike" baseline="30000" dirty="0">
                <a:solidFill>
                  <a:srgbClr val="000000"/>
                </a:solidFill>
                <a:latin typeface="Lato Light" panose="020F0302020204030203" pitchFamily="34" charset="0"/>
              </a:rPr>
              <a:t>8 Interest is free from federal income tax; may be subject to state income tax, federal alternative minimum tax and capital gains tax.</a:t>
            </a:r>
          </a:p>
          <a:p>
            <a:pPr marR="0" algn="l" rtl="0"/>
            <a:r>
              <a:rPr lang="en-US" sz="1200" b="0" i="0" u="none" strike="noStrike" baseline="30000" dirty="0">
                <a:solidFill>
                  <a:srgbClr val="000000"/>
                </a:solidFill>
                <a:latin typeface="Lato Light" panose="020F0302020204030203" pitchFamily="34" charset="0"/>
              </a:rPr>
              <a:t>9 The primary purpose of life insurance is the death benefit protection. Withdrawals may be available income tax-free to the extent of basis. Lifetime distributions of the cash value are subject to possible income taxation and penalties, could reduce the death benefit and cause the contract to lapse.</a:t>
            </a:r>
          </a:p>
          <a:p>
            <a:pPr marR="0" algn="l" rtl="0"/>
            <a:r>
              <a:rPr lang="en-US" sz="1200" b="0" i="0" u="none" strike="noStrike" baseline="30000" dirty="0">
                <a:solidFill>
                  <a:srgbClr val="000000"/>
                </a:solidFill>
                <a:latin typeface="Lato Light" panose="020F0302020204030203" pitchFamily="34" charset="0"/>
              </a:rPr>
              <a:t>*The withdrawal of dividends or the amount of a loan or partial surrender may be subject to ordinary income taxes.</a:t>
            </a:r>
          </a:p>
          <a:p>
            <a:pPr marR="0" algn="l" rtl="0"/>
            <a:r>
              <a:rPr lang="en-US" sz="1200" b="0" i="0" u="none" strike="noStrike" baseline="30000" dirty="0">
                <a:solidFill>
                  <a:srgbClr val="000000"/>
                </a:solidFill>
                <a:latin typeface="Lato Light" panose="020F0302020204030203" pitchFamily="34" charset="0"/>
              </a:rPr>
              <a:t>The material contained in this document is considered general education. These materials are not intended to constitute plan or participant specific recommendations nor advice to take or not to take any specific action. Johnson Financial Group and its representatives and employees cannot provide legal, accounting, or tax advice or services. Work with your Johnson Financial Group representative and, as appropriate, your attorney and tax professional for additional information. </a:t>
            </a:r>
            <a:br>
              <a:rPr lang="en-US" sz="1200" b="0" i="0" u="none" strike="noStrike" baseline="30000" dirty="0">
                <a:solidFill>
                  <a:srgbClr val="000000"/>
                </a:solidFill>
                <a:latin typeface="Lato Light" panose="020F0302020204030203" pitchFamily="34" charset="0"/>
              </a:rPr>
            </a:br>
            <a:r>
              <a:rPr lang="en-US" sz="1200" b="0" i="0" u="none" strike="noStrike" baseline="30000" dirty="0">
                <a:solidFill>
                  <a:srgbClr val="000000"/>
                </a:solidFill>
                <a:latin typeface="Lato Semibold" panose="020F0502020204030203" pitchFamily="34" charset="0"/>
              </a:rPr>
              <a:t>NOT BANK GUARANTEED | NOT FDIC INSURED | MAY LOSE VALUE</a:t>
            </a:r>
            <a:endParaRPr lang="en-US" sz="1200" dirty="0"/>
          </a:p>
        </p:txBody>
      </p:sp>
      <p:pic>
        <p:nvPicPr>
          <p:cNvPr id="7" name="Picture 6" descr="A close-up of a document&#10;&#10;AI-generated content may be incorrect.">
            <a:extLst>
              <a:ext uri="{FF2B5EF4-FFF2-40B4-BE49-F238E27FC236}">
                <a16:creationId xmlns:a16="http://schemas.microsoft.com/office/drawing/2014/main" id="{80B3F242-CBFA-DD6B-CC98-3E821AEAA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218" y="254271"/>
            <a:ext cx="4906399" cy="6349457"/>
          </a:xfrm>
          <a:prstGeom prst="rect">
            <a:avLst/>
          </a:prstGeom>
          <a:effectLst>
            <a:outerShdw blurRad="228600" dist="38100" dir="2700000" algn="tl" rotWithShape="0">
              <a:prstClr val="black">
                <a:alpha val="8000"/>
              </a:prstClr>
            </a:outerShdw>
          </a:effectLst>
        </p:spPr>
      </p:pic>
    </p:spTree>
    <p:extLst>
      <p:ext uri="{BB962C8B-B14F-4D97-AF65-F5344CB8AC3E}">
        <p14:creationId xmlns:p14="http://schemas.microsoft.com/office/powerpoint/2010/main" val="94232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8BC26-7BE0-8146-DA14-D09256F22AEF}"/>
              </a:ext>
            </a:extLst>
          </p:cNvPr>
          <p:cNvSpPr txBox="1">
            <a:spLocks/>
          </p:cNvSpPr>
          <p:nvPr/>
        </p:nvSpPr>
        <p:spPr>
          <a:xfrm>
            <a:off x="-7254" y="5476008"/>
            <a:ext cx="6179454" cy="935142"/>
          </a:xfrm>
          <a:prstGeom prst="rect">
            <a:avLst/>
          </a:prstGeom>
          <a:solidFill>
            <a:schemeClr val="bg2"/>
          </a:solidFill>
        </p:spPr>
        <p:txBody>
          <a:bodyPr vert="horz" lIns="91440" tIns="45720" rIns="91440" bIns="45720" rtlCol="0" anchor="ctr" anchorCtr="0"/>
          <a:lstStyle>
            <a:defPPr>
              <a:defRPr lang="en-US"/>
            </a:defPPr>
            <a:lvl1pPr marL="0" algn="ctr" defTabSz="914400" rtl="0" eaLnBrk="1" latinLnBrk="0" hangingPunct="1">
              <a:defRPr sz="1200" kern="1200">
                <a:solidFill>
                  <a:schemeClr val="accent3">
                    <a:lumMod val="50000"/>
                  </a:schemeClr>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READ:</a:t>
            </a:r>
            <a:endParaRPr lang="en-US" sz="1400" dirty="0">
              <a:solidFill>
                <a:schemeClr val="tx1"/>
              </a:solidFill>
            </a:endParaRPr>
          </a:p>
          <a:p>
            <a:r>
              <a:rPr lang="en-US" sz="1400" dirty="0">
                <a:solidFill>
                  <a:schemeClr val="tx1"/>
                </a:solidFill>
              </a:rPr>
              <a:t>“The Psychology of Money” by Morgan Housel</a:t>
            </a:r>
          </a:p>
          <a:p>
            <a:r>
              <a:rPr lang="en-US" sz="1400" dirty="0">
                <a:solidFill>
                  <a:schemeClr val="tx1"/>
                </a:solidFill>
              </a:rPr>
              <a:t>“Your New Money Mindset” by Brad Hewitt and James Moline</a:t>
            </a:r>
          </a:p>
        </p:txBody>
      </p:sp>
      <p:sp>
        <p:nvSpPr>
          <p:cNvPr id="10" name="Rectangle 9">
            <a:extLst>
              <a:ext uri="{FF2B5EF4-FFF2-40B4-BE49-F238E27FC236}">
                <a16:creationId xmlns:a16="http://schemas.microsoft.com/office/drawing/2014/main" id="{CDC532DD-C413-D35A-03D3-CFEFBD0996D4}"/>
              </a:ext>
            </a:extLst>
          </p:cNvPr>
          <p:cNvSpPr/>
          <p:nvPr/>
        </p:nvSpPr>
        <p:spPr>
          <a:xfrm rot="1282979">
            <a:off x="5742482" y="6151528"/>
            <a:ext cx="557645" cy="2118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ED0EC2-6E55-7B39-DCDD-0E5E003EF452}"/>
              </a:ext>
            </a:extLst>
          </p:cNvPr>
          <p:cNvSpPr/>
          <p:nvPr/>
        </p:nvSpPr>
        <p:spPr>
          <a:xfrm>
            <a:off x="5713794" y="5653217"/>
            <a:ext cx="940211" cy="538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CA28FD-D6B6-E5D9-E90D-4077621B5876}"/>
              </a:ext>
            </a:extLst>
          </p:cNvPr>
          <p:cNvSpPr/>
          <p:nvPr/>
        </p:nvSpPr>
        <p:spPr>
          <a:xfrm>
            <a:off x="6427337" y="5560024"/>
            <a:ext cx="249253" cy="2328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6139068-EFED-8033-6304-EA6350EC1AE9}"/>
              </a:ext>
            </a:extLst>
          </p:cNvPr>
          <p:cNvSpPr>
            <a:spLocks noGrp="1"/>
          </p:cNvSpPr>
          <p:nvPr>
            <p:ph type="sldNum" sz="quarter" idx="12"/>
          </p:nvPr>
        </p:nvSpPr>
        <p:spPr/>
        <p:txBody>
          <a:bodyPr/>
          <a:lstStyle/>
          <a:p>
            <a:fld id="{A3DA3D6A-6DDB-44AC-922F-0D6A3F925C34}" type="slidenum">
              <a:rPr lang="en-US" smtClean="0"/>
              <a:pPr/>
              <a:t>17</a:t>
            </a:fld>
            <a:endParaRPr lang="en-US" dirty="0"/>
          </a:p>
        </p:txBody>
      </p:sp>
      <p:sp>
        <p:nvSpPr>
          <p:cNvPr id="4" name="Title 3">
            <a:extLst>
              <a:ext uri="{FF2B5EF4-FFF2-40B4-BE49-F238E27FC236}">
                <a16:creationId xmlns:a16="http://schemas.microsoft.com/office/drawing/2014/main" id="{3DCC42B9-EF1C-4033-D3EE-B41D04FB24EC}"/>
              </a:ext>
            </a:extLst>
          </p:cNvPr>
          <p:cNvSpPr>
            <a:spLocks noGrp="1"/>
          </p:cNvSpPr>
          <p:nvPr>
            <p:ph type="title"/>
          </p:nvPr>
        </p:nvSpPr>
        <p:spPr/>
        <p:txBody>
          <a:bodyPr/>
          <a:lstStyle/>
          <a:p>
            <a:r>
              <a:rPr lang="en-US" dirty="0"/>
              <a:t>Purpose of Money</a:t>
            </a:r>
          </a:p>
        </p:txBody>
      </p:sp>
      <p:sp>
        <p:nvSpPr>
          <p:cNvPr id="8" name="Content Placeholder 2">
            <a:extLst>
              <a:ext uri="{FF2B5EF4-FFF2-40B4-BE49-F238E27FC236}">
                <a16:creationId xmlns:a16="http://schemas.microsoft.com/office/drawing/2014/main" id="{85CB13AF-AACD-5E4C-EBDD-613F63E929FA}"/>
              </a:ext>
            </a:extLst>
          </p:cNvPr>
          <p:cNvSpPr txBox="1">
            <a:spLocks/>
          </p:cNvSpPr>
          <p:nvPr/>
        </p:nvSpPr>
        <p:spPr>
          <a:xfrm>
            <a:off x="6172200" y="1799504"/>
            <a:ext cx="5181600" cy="3796962"/>
          </a:xfrm>
          <a:prstGeom prst="rect">
            <a:avLst/>
          </a:prstGeom>
        </p:spPr>
        <p:txBody>
          <a:bodyPr/>
          <a:lstStyle>
            <a:lvl1pPr marL="284163" indent="-284163" algn="l" defTabSz="914400" rtl="0" eaLnBrk="1" latinLnBrk="0" hangingPunct="1">
              <a:lnSpc>
                <a:spcPts val="2800"/>
              </a:lnSpc>
              <a:spcBef>
                <a:spcPts val="1800"/>
              </a:spcBef>
              <a:buSzPct val="75000"/>
              <a:buFont typeface="Arial" panose="020B0604020202020204" pitchFamily="34" charset="0"/>
              <a:buChar char="•"/>
              <a:defRPr sz="2600" kern="1200">
                <a:solidFill>
                  <a:schemeClr val="accent3">
                    <a:lumMod val="50000"/>
                  </a:schemeClr>
                </a:solidFill>
                <a:latin typeface="Lato" panose="020F0502020204030203" pitchFamily="34" charset="0"/>
                <a:ea typeface="+mn-ea"/>
                <a:cs typeface="+mn-cs"/>
              </a:defRPr>
            </a:lvl1pPr>
            <a:lvl2pPr marL="685800" indent="-228600" algn="l" defTabSz="914400" rtl="0" eaLnBrk="1" latinLnBrk="0" hangingPunct="1">
              <a:lnSpc>
                <a:spcPts val="2800"/>
              </a:lnSpc>
              <a:spcBef>
                <a:spcPts val="1800"/>
              </a:spcBef>
              <a:buSzPct val="75000"/>
              <a:buFont typeface="Arial" panose="020B0604020202020204" pitchFamily="34" charset="0"/>
              <a:buChar char="•"/>
              <a:defRPr sz="2200" i="1" kern="1200">
                <a:solidFill>
                  <a:schemeClr val="tx2"/>
                </a:solidFill>
                <a:latin typeface="Lato" panose="020F0502020204030203"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4">
                    <a:lumMod val="75000"/>
                  </a:schemeClr>
                </a:solidFill>
                <a:latin typeface="Lato" panose="020F0502020204030203"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 financial resilience:</a:t>
            </a:r>
          </a:p>
          <a:p>
            <a:pPr lvl="1"/>
            <a:r>
              <a:rPr lang="en-US" dirty="0"/>
              <a:t>Review your financial plan</a:t>
            </a:r>
          </a:p>
          <a:p>
            <a:pPr lvl="1"/>
            <a:r>
              <a:rPr lang="en-US" dirty="0"/>
              <a:t>Track your progress</a:t>
            </a:r>
          </a:p>
          <a:p>
            <a:pPr lvl="1"/>
            <a:r>
              <a:rPr lang="en-US" dirty="0"/>
              <a:t>Make adjustments based on life changes</a:t>
            </a:r>
          </a:p>
          <a:p>
            <a:pPr lvl="1"/>
            <a:r>
              <a:rPr lang="en-US" dirty="0"/>
              <a:t>Prioritize by aligning goals with life values and timelines</a:t>
            </a:r>
          </a:p>
        </p:txBody>
      </p:sp>
      <p:sp>
        <p:nvSpPr>
          <p:cNvPr id="14" name="Content Placeholder 1">
            <a:extLst>
              <a:ext uri="{FF2B5EF4-FFF2-40B4-BE49-F238E27FC236}">
                <a16:creationId xmlns:a16="http://schemas.microsoft.com/office/drawing/2014/main" id="{5AB54904-CBED-9E36-F026-04C2CAB45C3A}"/>
              </a:ext>
            </a:extLst>
          </p:cNvPr>
          <p:cNvSpPr>
            <a:spLocks noGrp="1"/>
          </p:cNvSpPr>
          <p:nvPr>
            <p:ph sz="half" idx="1"/>
          </p:nvPr>
        </p:nvSpPr>
        <p:spPr>
          <a:xfrm>
            <a:off x="838200" y="1799504"/>
            <a:ext cx="5083206" cy="3796962"/>
          </a:xfrm>
        </p:spPr>
        <p:txBody>
          <a:bodyPr/>
          <a:lstStyle/>
          <a:p>
            <a:r>
              <a:rPr lang="en-US" dirty="0">
                <a:solidFill>
                  <a:srgbClr val="4B4C4D"/>
                </a:solidFill>
              </a:rPr>
              <a:t>Overcome common obstacles:</a:t>
            </a:r>
          </a:p>
          <a:p>
            <a:pPr lvl="1"/>
            <a:r>
              <a:rPr lang="en-US" dirty="0"/>
              <a:t>Lifestyle inflation</a:t>
            </a:r>
          </a:p>
          <a:p>
            <a:pPr lvl="1"/>
            <a:r>
              <a:rPr lang="en-US" dirty="0"/>
              <a:t>Lack of personal discipline or motivation</a:t>
            </a:r>
          </a:p>
          <a:p>
            <a:pPr lvl="1"/>
            <a:r>
              <a:rPr lang="en-US" dirty="0"/>
              <a:t>Unexpected expenses</a:t>
            </a:r>
          </a:p>
          <a:p>
            <a:pPr lvl="1"/>
            <a:r>
              <a:rPr lang="en-US" dirty="0"/>
              <a:t>Inflation and market changes</a:t>
            </a:r>
          </a:p>
          <a:p>
            <a:pPr marL="457200" lvl="1" indent="0">
              <a:buNone/>
            </a:pPr>
            <a:endParaRPr lang="en-US" dirty="0">
              <a:solidFill>
                <a:srgbClr val="4B4C4D"/>
              </a:solidFill>
            </a:endParaRPr>
          </a:p>
        </p:txBody>
      </p:sp>
      <p:pic>
        <p:nvPicPr>
          <p:cNvPr id="6" name="Graphic 5" descr="Books with solid fill">
            <a:extLst>
              <a:ext uri="{FF2B5EF4-FFF2-40B4-BE49-F238E27FC236}">
                <a16:creationId xmlns:a16="http://schemas.microsoft.com/office/drawing/2014/main" id="{D4EF70A7-E2D5-C187-76D7-B900FE723A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5573" y="5281134"/>
            <a:ext cx="1282504" cy="1282504"/>
          </a:xfrm>
          <a:prstGeom prst="rect">
            <a:avLst/>
          </a:prstGeom>
        </p:spPr>
      </p:pic>
    </p:spTree>
    <p:extLst>
      <p:ext uri="{BB962C8B-B14F-4D97-AF65-F5344CB8AC3E}">
        <p14:creationId xmlns:p14="http://schemas.microsoft.com/office/powerpoint/2010/main" val="160624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icture 206" descr="A white square with blue lines and a string&#10;&#10;AI-generated content may be incorrect.">
            <a:extLst>
              <a:ext uri="{FF2B5EF4-FFF2-40B4-BE49-F238E27FC236}">
                <a16:creationId xmlns:a16="http://schemas.microsoft.com/office/drawing/2014/main" id="{88212A6B-65D0-4B09-8564-65A05741C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51388" y="1684100"/>
            <a:ext cx="4583834" cy="4379841"/>
          </a:xfrm>
          <a:prstGeom prst="rect">
            <a:avLst/>
          </a:prstGeom>
        </p:spPr>
      </p:pic>
      <p:sp>
        <p:nvSpPr>
          <p:cNvPr id="209" name="Oval 208">
            <a:extLst>
              <a:ext uri="{FF2B5EF4-FFF2-40B4-BE49-F238E27FC236}">
                <a16:creationId xmlns:a16="http://schemas.microsoft.com/office/drawing/2014/main" id="{448E34AB-872C-CEBC-3DDF-7678B1321754}"/>
              </a:ext>
            </a:extLst>
          </p:cNvPr>
          <p:cNvSpPr/>
          <p:nvPr/>
        </p:nvSpPr>
        <p:spPr>
          <a:xfrm>
            <a:off x="4540405" y="2480358"/>
            <a:ext cx="3002486" cy="300248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A944C4E-167D-429E-9BAC-A338CAF3F77F}"/>
              </a:ext>
            </a:extLst>
          </p:cNvPr>
          <p:cNvSpPr>
            <a:spLocks noGrp="1"/>
          </p:cNvSpPr>
          <p:nvPr>
            <p:ph type="sldNum" sz="quarter" idx="12"/>
          </p:nvPr>
        </p:nvSpPr>
        <p:spPr/>
        <p:txBody>
          <a:bodyPr/>
          <a:lstStyle/>
          <a:p>
            <a:fld id="{A3DA3D6A-6DDB-44AC-922F-0D6A3F925C34}" type="slidenum">
              <a:rPr lang="en-US" smtClean="0"/>
              <a:pPr/>
              <a:t>18</a:t>
            </a:fld>
            <a:endParaRPr lang="en-US" dirty="0"/>
          </a:p>
        </p:txBody>
      </p:sp>
      <p:sp>
        <p:nvSpPr>
          <p:cNvPr id="4" name="Title 3">
            <a:extLst>
              <a:ext uri="{FF2B5EF4-FFF2-40B4-BE49-F238E27FC236}">
                <a16:creationId xmlns:a16="http://schemas.microsoft.com/office/drawing/2014/main" id="{1BC436DD-1E7C-4EE9-B26A-AA4A4EDE024C}"/>
              </a:ext>
            </a:extLst>
          </p:cNvPr>
          <p:cNvSpPr>
            <a:spLocks noGrp="1"/>
          </p:cNvSpPr>
          <p:nvPr>
            <p:ph type="title"/>
          </p:nvPr>
        </p:nvSpPr>
        <p:spPr/>
        <p:txBody>
          <a:bodyPr>
            <a:normAutofit/>
          </a:bodyPr>
          <a:lstStyle/>
          <a:p>
            <a:r>
              <a:rPr lang="en-US" dirty="0">
                <a:latin typeface="+mj-lt"/>
              </a:rPr>
              <a:t>Financial Freedom Cycle</a:t>
            </a:r>
            <a:endParaRPr lang="en-US" dirty="0"/>
          </a:p>
        </p:txBody>
      </p:sp>
      <p:sp>
        <p:nvSpPr>
          <p:cNvPr id="196" name="TextBox 195">
            <a:extLst>
              <a:ext uri="{FF2B5EF4-FFF2-40B4-BE49-F238E27FC236}">
                <a16:creationId xmlns:a16="http://schemas.microsoft.com/office/drawing/2014/main" id="{A96FAA89-4032-A28D-7371-76761D4BE58E}"/>
              </a:ext>
            </a:extLst>
          </p:cNvPr>
          <p:cNvSpPr txBox="1"/>
          <p:nvPr/>
        </p:nvSpPr>
        <p:spPr>
          <a:xfrm>
            <a:off x="8241333" y="1438146"/>
            <a:ext cx="2320538" cy="615553"/>
          </a:xfrm>
          <a:prstGeom prst="rect">
            <a:avLst/>
          </a:prstGeom>
          <a:noFill/>
        </p:spPr>
        <p:txBody>
          <a:bodyPr wrap="square" lIns="0" tIns="0" rIns="0" bIns="0" rtlCol="0" anchor="ctr" anchorCtr="0">
            <a:spAutoFit/>
          </a:bodyPr>
          <a:lstStyle/>
          <a:p>
            <a:r>
              <a:rPr lang="en-US" sz="2000" b="1" dirty="0">
                <a:solidFill>
                  <a:schemeClr val="tx2"/>
                </a:solidFill>
                <a:cs typeface="Arial" panose="020B0604020202020204" pitchFamily="34" charset="0"/>
              </a:rPr>
              <a:t>KNOW WHERE YOU STAND</a:t>
            </a:r>
          </a:p>
        </p:txBody>
      </p:sp>
      <p:sp>
        <p:nvSpPr>
          <p:cNvPr id="197" name="TextBox 196">
            <a:extLst>
              <a:ext uri="{FF2B5EF4-FFF2-40B4-BE49-F238E27FC236}">
                <a16:creationId xmlns:a16="http://schemas.microsoft.com/office/drawing/2014/main" id="{A349E5CD-E069-EB1F-AEF5-FA50CA7B597B}"/>
              </a:ext>
            </a:extLst>
          </p:cNvPr>
          <p:cNvSpPr txBox="1"/>
          <p:nvPr/>
        </p:nvSpPr>
        <p:spPr>
          <a:xfrm>
            <a:off x="8926201" y="2601319"/>
            <a:ext cx="2447802" cy="307777"/>
          </a:xfrm>
          <a:prstGeom prst="rect">
            <a:avLst/>
          </a:prstGeom>
          <a:noFill/>
        </p:spPr>
        <p:txBody>
          <a:bodyPr wrap="square" lIns="0" tIns="0" rIns="0" bIns="0" rtlCol="0" anchor="ctr" anchorCtr="0">
            <a:spAutoFit/>
          </a:bodyPr>
          <a:lstStyle/>
          <a:p>
            <a:r>
              <a:rPr lang="en-US" sz="2000" b="1" dirty="0">
                <a:solidFill>
                  <a:schemeClr val="accent1"/>
                </a:solidFill>
                <a:cs typeface="Arial" panose="020B0604020202020204" pitchFamily="34" charset="0"/>
              </a:rPr>
              <a:t>SET YOUR GOALS</a:t>
            </a:r>
          </a:p>
        </p:txBody>
      </p:sp>
      <p:sp>
        <p:nvSpPr>
          <p:cNvPr id="198" name="TextBox 197">
            <a:extLst>
              <a:ext uri="{FF2B5EF4-FFF2-40B4-BE49-F238E27FC236}">
                <a16:creationId xmlns:a16="http://schemas.microsoft.com/office/drawing/2014/main" id="{796DE853-B9BC-2B4F-E5E1-FF999EC58CE3}"/>
              </a:ext>
            </a:extLst>
          </p:cNvPr>
          <p:cNvSpPr txBox="1"/>
          <p:nvPr/>
        </p:nvSpPr>
        <p:spPr>
          <a:xfrm>
            <a:off x="9198522" y="3562450"/>
            <a:ext cx="1618949" cy="615553"/>
          </a:xfrm>
          <a:prstGeom prst="rect">
            <a:avLst/>
          </a:prstGeom>
          <a:noFill/>
        </p:spPr>
        <p:txBody>
          <a:bodyPr wrap="square" lIns="0" tIns="0" rIns="0" bIns="0" rtlCol="0" anchor="ctr" anchorCtr="0">
            <a:spAutoFit/>
          </a:bodyPr>
          <a:lstStyle/>
          <a:p>
            <a:r>
              <a:rPr lang="en-US" sz="2000" b="1" dirty="0">
                <a:solidFill>
                  <a:schemeClr val="accent2"/>
                </a:solidFill>
                <a:cs typeface="Arial" panose="020B0604020202020204" pitchFamily="34" charset="0"/>
              </a:rPr>
              <a:t>TRACK YOUR MONEY</a:t>
            </a:r>
          </a:p>
        </p:txBody>
      </p:sp>
      <p:sp>
        <p:nvSpPr>
          <p:cNvPr id="199" name="TextBox 198">
            <a:extLst>
              <a:ext uri="{FF2B5EF4-FFF2-40B4-BE49-F238E27FC236}">
                <a16:creationId xmlns:a16="http://schemas.microsoft.com/office/drawing/2014/main" id="{42D1116D-A10F-5057-0EB2-BCA559EFF349}"/>
              </a:ext>
            </a:extLst>
          </p:cNvPr>
          <p:cNvSpPr txBox="1"/>
          <p:nvPr/>
        </p:nvSpPr>
        <p:spPr>
          <a:xfrm>
            <a:off x="8923386" y="4773614"/>
            <a:ext cx="2447802" cy="307777"/>
          </a:xfrm>
          <a:prstGeom prst="rect">
            <a:avLst/>
          </a:prstGeom>
          <a:noFill/>
        </p:spPr>
        <p:txBody>
          <a:bodyPr wrap="square" lIns="0" tIns="0" rIns="0" bIns="0" rtlCol="0" anchor="ctr" anchorCtr="0">
            <a:spAutoFit/>
          </a:bodyPr>
          <a:lstStyle/>
          <a:p>
            <a:r>
              <a:rPr lang="en-US" sz="2000" b="1" dirty="0">
                <a:solidFill>
                  <a:schemeClr val="accent3"/>
                </a:solidFill>
                <a:cs typeface="Arial" panose="020B0604020202020204" pitchFamily="34" charset="0"/>
              </a:rPr>
              <a:t>SPEND LESS</a:t>
            </a:r>
          </a:p>
        </p:txBody>
      </p:sp>
      <p:sp>
        <p:nvSpPr>
          <p:cNvPr id="200" name="TextBox 199">
            <a:extLst>
              <a:ext uri="{FF2B5EF4-FFF2-40B4-BE49-F238E27FC236}">
                <a16:creationId xmlns:a16="http://schemas.microsoft.com/office/drawing/2014/main" id="{FD356D52-8A35-CF1C-1E2B-C7659A214562}"/>
              </a:ext>
            </a:extLst>
          </p:cNvPr>
          <p:cNvSpPr txBox="1"/>
          <p:nvPr/>
        </p:nvSpPr>
        <p:spPr>
          <a:xfrm>
            <a:off x="8233226" y="5677640"/>
            <a:ext cx="2447802" cy="307777"/>
          </a:xfrm>
          <a:prstGeom prst="rect">
            <a:avLst/>
          </a:prstGeom>
          <a:noFill/>
        </p:spPr>
        <p:txBody>
          <a:bodyPr wrap="square" lIns="0" tIns="0" rIns="0" bIns="0" rtlCol="0" anchor="ctr" anchorCtr="0">
            <a:spAutoFit/>
          </a:bodyPr>
          <a:lstStyle/>
          <a:p>
            <a:r>
              <a:rPr lang="en-US" sz="2000" b="1" dirty="0">
                <a:solidFill>
                  <a:schemeClr val="accent4"/>
                </a:solidFill>
                <a:cs typeface="Arial" panose="020B0604020202020204" pitchFamily="34" charset="0"/>
              </a:rPr>
              <a:t>PAY OFF DEBT</a:t>
            </a:r>
          </a:p>
        </p:txBody>
      </p:sp>
      <p:sp>
        <p:nvSpPr>
          <p:cNvPr id="201" name="TextBox 200">
            <a:extLst>
              <a:ext uri="{FF2B5EF4-FFF2-40B4-BE49-F238E27FC236}">
                <a16:creationId xmlns:a16="http://schemas.microsoft.com/office/drawing/2014/main" id="{CB2EC753-1F9A-93CA-5F09-DC783D366FFC}"/>
              </a:ext>
            </a:extLst>
          </p:cNvPr>
          <p:cNvSpPr txBox="1"/>
          <p:nvPr/>
        </p:nvSpPr>
        <p:spPr>
          <a:xfrm>
            <a:off x="1368033" y="5523752"/>
            <a:ext cx="2447802" cy="615553"/>
          </a:xfrm>
          <a:prstGeom prst="rect">
            <a:avLst/>
          </a:prstGeom>
          <a:noFill/>
        </p:spPr>
        <p:txBody>
          <a:bodyPr wrap="square" lIns="0" tIns="0" rIns="0" bIns="0" rtlCol="0" anchor="ctr" anchorCtr="0">
            <a:spAutoFit/>
          </a:bodyPr>
          <a:lstStyle/>
          <a:p>
            <a:pPr algn="r"/>
            <a:r>
              <a:rPr lang="en-US" sz="2000" b="1" dirty="0">
                <a:solidFill>
                  <a:schemeClr val="accent5"/>
                </a:solidFill>
                <a:cs typeface="Arial" panose="020B0604020202020204" pitchFamily="34" charset="0"/>
              </a:rPr>
              <a:t>SAVE SURPLUS MONEY</a:t>
            </a:r>
          </a:p>
        </p:txBody>
      </p:sp>
      <p:sp>
        <p:nvSpPr>
          <p:cNvPr id="202" name="TextBox 201">
            <a:extLst>
              <a:ext uri="{FF2B5EF4-FFF2-40B4-BE49-F238E27FC236}">
                <a16:creationId xmlns:a16="http://schemas.microsoft.com/office/drawing/2014/main" id="{F94AC99E-E060-BDBA-5FC4-B176E88199E1}"/>
              </a:ext>
            </a:extLst>
          </p:cNvPr>
          <p:cNvSpPr txBox="1"/>
          <p:nvPr/>
        </p:nvSpPr>
        <p:spPr>
          <a:xfrm>
            <a:off x="482247" y="4539389"/>
            <a:ext cx="2630382" cy="615553"/>
          </a:xfrm>
          <a:prstGeom prst="rect">
            <a:avLst/>
          </a:prstGeom>
          <a:noFill/>
        </p:spPr>
        <p:txBody>
          <a:bodyPr wrap="square" lIns="0" tIns="0" rIns="0" bIns="0" rtlCol="0" anchor="ctr" anchorCtr="0">
            <a:spAutoFit/>
          </a:bodyPr>
          <a:lstStyle/>
          <a:p>
            <a:pPr algn="r"/>
            <a:r>
              <a:rPr lang="en-US" sz="2000" b="1" dirty="0">
                <a:solidFill>
                  <a:schemeClr val="accent6"/>
                </a:solidFill>
                <a:cs typeface="Arial" panose="020B0604020202020204" pitchFamily="34" charset="0"/>
              </a:rPr>
              <a:t>CREATE MORE INCOME SOURCES</a:t>
            </a:r>
          </a:p>
        </p:txBody>
      </p:sp>
      <p:sp>
        <p:nvSpPr>
          <p:cNvPr id="203" name="TextBox 202">
            <a:extLst>
              <a:ext uri="{FF2B5EF4-FFF2-40B4-BE49-F238E27FC236}">
                <a16:creationId xmlns:a16="http://schemas.microsoft.com/office/drawing/2014/main" id="{E6CE4577-9CCE-9E3B-6F7C-EF63C89EE2F2}"/>
              </a:ext>
            </a:extLst>
          </p:cNvPr>
          <p:cNvSpPr txBox="1"/>
          <p:nvPr/>
        </p:nvSpPr>
        <p:spPr>
          <a:xfrm>
            <a:off x="528096" y="3473911"/>
            <a:ext cx="2447802" cy="615553"/>
          </a:xfrm>
          <a:prstGeom prst="rect">
            <a:avLst/>
          </a:prstGeom>
          <a:noFill/>
        </p:spPr>
        <p:txBody>
          <a:bodyPr wrap="square" lIns="0" tIns="0" rIns="0" bIns="0" rtlCol="0" anchor="ctr" anchorCtr="0">
            <a:spAutoFit/>
          </a:bodyPr>
          <a:lstStyle/>
          <a:p>
            <a:pPr algn="r"/>
            <a:r>
              <a:rPr lang="en-US" sz="2000" b="1" dirty="0">
                <a:cs typeface="Arial" panose="020B0604020202020204" pitchFamily="34" charset="0"/>
              </a:rPr>
              <a:t>AVOID LIFESTYLE INFLATION</a:t>
            </a:r>
          </a:p>
        </p:txBody>
      </p:sp>
      <p:sp>
        <p:nvSpPr>
          <p:cNvPr id="204" name="TextBox 203">
            <a:extLst>
              <a:ext uri="{FF2B5EF4-FFF2-40B4-BE49-F238E27FC236}">
                <a16:creationId xmlns:a16="http://schemas.microsoft.com/office/drawing/2014/main" id="{24460887-0F5B-50E5-C592-FD1B7C4FD7AA}"/>
              </a:ext>
            </a:extLst>
          </p:cNvPr>
          <p:cNvSpPr txBox="1"/>
          <p:nvPr/>
        </p:nvSpPr>
        <p:spPr>
          <a:xfrm>
            <a:off x="876030" y="2317016"/>
            <a:ext cx="2447802" cy="615553"/>
          </a:xfrm>
          <a:prstGeom prst="rect">
            <a:avLst/>
          </a:prstGeom>
          <a:noFill/>
        </p:spPr>
        <p:txBody>
          <a:bodyPr wrap="square" lIns="0" tIns="0" rIns="0" bIns="0" rtlCol="0" anchor="ctr" anchorCtr="0">
            <a:spAutoFit/>
          </a:bodyPr>
          <a:lstStyle/>
          <a:p>
            <a:pPr algn="r"/>
            <a:r>
              <a:rPr lang="en-US" sz="2000" b="1" dirty="0">
                <a:solidFill>
                  <a:schemeClr val="accent3"/>
                </a:solidFill>
                <a:cs typeface="Arial" panose="020B0604020202020204" pitchFamily="34" charset="0"/>
              </a:rPr>
              <a:t>INVEST IN YOUR FUTURE</a:t>
            </a:r>
          </a:p>
        </p:txBody>
      </p:sp>
      <p:sp>
        <p:nvSpPr>
          <p:cNvPr id="205" name="TextBox 204">
            <a:extLst>
              <a:ext uri="{FF2B5EF4-FFF2-40B4-BE49-F238E27FC236}">
                <a16:creationId xmlns:a16="http://schemas.microsoft.com/office/drawing/2014/main" id="{E18DBEF0-0D58-71F3-440E-4088319A0A81}"/>
              </a:ext>
            </a:extLst>
          </p:cNvPr>
          <p:cNvSpPr txBox="1"/>
          <p:nvPr/>
        </p:nvSpPr>
        <p:spPr>
          <a:xfrm>
            <a:off x="1655276" y="1438146"/>
            <a:ext cx="2447802" cy="615553"/>
          </a:xfrm>
          <a:prstGeom prst="rect">
            <a:avLst/>
          </a:prstGeom>
          <a:noFill/>
        </p:spPr>
        <p:txBody>
          <a:bodyPr wrap="square" lIns="0" tIns="0" rIns="0" bIns="0" rtlCol="0" anchor="ctr" anchorCtr="0">
            <a:spAutoFit/>
          </a:bodyPr>
          <a:lstStyle/>
          <a:p>
            <a:pPr algn="r"/>
            <a:r>
              <a:rPr lang="en-US" sz="2000" b="1" dirty="0">
                <a:solidFill>
                  <a:schemeClr val="accent4"/>
                </a:solidFill>
                <a:cs typeface="Arial" panose="020B0604020202020204" pitchFamily="34" charset="0"/>
              </a:rPr>
              <a:t>REPEAT THE PROCESS</a:t>
            </a:r>
          </a:p>
        </p:txBody>
      </p:sp>
      <p:sp>
        <p:nvSpPr>
          <p:cNvPr id="208" name="TextBox 207">
            <a:extLst>
              <a:ext uri="{FF2B5EF4-FFF2-40B4-BE49-F238E27FC236}">
                <a16:creationId xmlns:a16="http://schemas.microsoft.com/office/drawing/2014/main" id="{AC286336-5FA6-B9F8-F3BF-7DEA13B8E013}"/>
              </a:ext>
            </a:extLst>
          </p:cNvPr>
          <p:cNvSpPr txBox="1"/>
          <p:nvPr/>
        </p:nvSpPr>
        <p:spPr>
          <a:xfrm>
            <a:off x="4890303" y="3431395"/>
            <a:ext cx="2302691" cy="1107996"/>
          </a:xfrm>
          <a:prstGeom prst="rect">
            <a:avLst/>
          </a:prstGeom>
          <a:noFill/>
        </p:spPr>
        <p:txBody>
          <a:bodyPr wrap="square" lIns="0" tIns="0" rIns="0" bIns="0" rtlCol="0" anchor="ctr" anchorCtr="0">
            <a:spAutoFit/>
          </a:bodyPr>
          <a:lstStyle/>
          <a:p>
            <a:pPr algn="ctr"/>
            <a:r>
              <a:rPr lang="en-US" sz="7200" b="1" dirty="0">
                <a:cs typeface="Arial" panose="020B0604020202020204" pitchFamily="34" charset="0"/>
              </a:rPr>
              <a:t>YOU</a:t>
            </a:r>
          </a:p>
        </p:txBody>
      </p:sp>
    </p:spTree>
    <p:extLst>
      <p:ext uri="{BB962C8B-B14F-4D97-AF65-F5344CB8AC3E}">
        <p14:creationId xmlns:p14="http://schemas.microsoft.com/office/powerpoint/2010/main" val="129078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5A579D26-13C7-181F-3E68-C79045BBCFD4}"/>
              </a:ext>
            </a:extLst>
          </p:cNvPr>
          <p:cNvSpPr>
            <a:spLocks noGrp="1" noChangeArrowheads="1"/>
          </p:cNvSpPr>
          <p:nvPr>
            <p:ph idx="1"/>
          </p:nvPr>
        </p:nvSpPr>
        <p:spPr bwMode="auto">
          <a:xfrm>
            <a:off x="838200" y="1608067"/>
            <a:ext cx="10515600" cy="39278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har char="•"/>
              <a:defRPr sz="2600">
                <a:solidFill>
                  <a:schemeClr val="tx1"/>
                </a:solidFill>
                <a:latin typeface="Arial" panose="020B0604020202020204" pitchFamily="34" charset="0"/>
              </a:defRPr>
            </a:lvl1pPr>
            <a:lvl2pPr marL="742950" indent="-285750">
              <a:spcBef>
                <a:spcPct val="45000"/>
              </a:spcBef>
              <a:buChar char="–"/>
              <a:defRPr sz="2200" i="1">
                <a:solidFill>
                  <a:srgbClr val="422C16"/>
                </a:solidFill>
                <a:latin typeface="Arial" panose="020B0604020202020204" pitchFamily="34" charset="0"/>
              </a:defRPr>
            </a:lvl2pPr>
            <a:lvl3pPr marL="1143000" indent="-228600">
              <a:spcBef>
                <a:spcPct val="45000"/>
              </a:spcBef>
              <a:buChar char="•"/>
              <a:defRPr>
                <a:solidFill>
                  <a:srgbClr val="7D7559"/>
                </a:solidFill>
                <a:latin typeface="Arial" panose="020B0604020202020204" pitchFamily="34" charset="0"/>
              </a:defRPr>
            </a:lvl3pPr>
            <a:lvl4pPr marL="1600200" indent="-228600">
              <a:spcBef>
                <a:spcPct val="45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dirty="0">
                <a:solidFill>
                  <a:srgbClr val="4B4C4D"/>
                </a:solidFill>
                <a:latin typeface="Lato" panose="020F0502020204030203" pitchFamily="34" charset="0"/>
              </a:rPr>
              <a:t>Participant Account Access: </a:t>
            </a:r>
          </a:p>
          <a:p>
            <a:pPr marL="0" indent="0">
              <a:buNone/>
            </a:pPr>
            <a:r>
              <a:rPr lang="en-US" dirty="0">
                <a:solidFill>
                  <a:srgbClr val="4B4C4D"/>
                </a:solidFill>
                <a:latin typeface="Lato" panose="020F0502020204030203" pitchFamily="34" charset="0"/>
                <a:hlinkClick r:id="rId3">
                  <a:extLst>
                    <a:ext uri="{A12FA001-AC4F-418D-AE19-62706E023703}">
                      <ahyp:hlinkClr xmlns:ahyp="http://schemas.microsoft.com/office/drawing/2018/hyperlinkcolor" val="tx"/>
                    </a:ext>
                  </a:extLst>
                </a:hlinkClick>
              </a:rPr>
              <a:t>https://participant.johnsonfinancialgroup.com</a:t>
            </a:r>
            <a:endParaRPr lang="en-US" dirty="0">
              <a:solidFill>
                <a:srgbClr val="4B4C4D"/>
              </a:solidFill>
              <a:latin typeface="Lato" panose="020F0502020204030203" pitchFamily="34" charset="0"/>
            </a:endParaRPr>
          </a:p>
          <a:p>
            <a:pPr marL="0" indent="0">
              <a:buNone/>
            </a:pPr>
            <a:r>
              <a:rPr lang="en-US" dirty="0">
                <a:solidFill>
                  <a:srgbClr val="4B4C4D"/>
                </a:solidFill>
                <a:latin typeface="Lato" panose="020F0502020204030203" pitchFamily="34" charset="0"/>
              </a:rPr>
              <a:t>Download the “Work, Save, Retire” Mobile App</a:t>
            </a:r>
          </a:p>
          <a:p>
            <a:pPr marL="0" indent="0">
              <a:buNone/>
            </a:pPr>
            <a:endParaRPr lang="en-US" dirty="0">
              <a:solidFill>
                <a:srgbClr val="4B4C4D"/>
              </a:solidFill>
              <a:latin typeface="Lato" panose="020F0502020204030203" pitchFamily="34" charset="0"/>
            </a:endParaRPr>
          </a:p>
          <a:p>
            <a:pPr marL="0" indent="0">
              <a:buNone/>
            </a:pPr>
            <a:endParaRPr lang="en-US" dirty="0">
              <a:solidFill>
                <a:srgbClr val="4B4C4D"/>
              </a:solidFill>
              <a:latin typeface="Lato" panose="020F0502020204030203" pitchFamily="34" charset="0"/>
            </a:endParaRPr>
          </a:p>
          <a:p>
            <a:pPr marL="0" indent="0">
              <a:buNone/>
            </a:pPr>
            <a:r>
              <a:rPr lang="en-US" dirty="0">
                <a:solidFill>
                  <a:srgbClr val="4B4C4D"/>
                </a:solidFill>
                <a:latin typeface="Lato" panose="020F0502020204030203" pitchFamily="34" charset="0"/>
              </a:rPr>
              <a:t>RPS Participant Support Center:</a:t>
            </a:r>
          </a:p>
          <a:p>
            <a:pPr marL="0" indent="0">
              <a:buNone/>
            </a:pPr>
            <a:r>
              <a:rPr lang="en-US" dirty="0">
                <a:solidFill>
                  <a:srgbClr val="4B4C4D"/>
                </a:solidFill>
                <a:latin typeface="Lato" panose="020F0502020204030203" pitchFamily="34" charset="0"/>
                <a:hlinkClick r:id="rId4" tooltip="mailto:retirementservices@worksaveretire.com">
                  <a:extLst>
                    <a:ext uri="{A12FA001-AC4F-418D-AE19-62706E023703}">
                      <ahyp:hlinkClr xmlns:ahyp="http://schemas.microsoft.com/office/drawing/2018/hyperlinkcolor" val="tx"/>
                    </a:ext>
                  </a:extLst>
                </a:hlinkClick>
              </a:rPr>
              <a:t>RetirementServices@worksaveretire.com</a:t>
            </a:r>
            <a:r>
              <a:rPr lang="en-US" dirty="0">
                <a:solidFill>
                  <a:srgbClr val="4B4C4D"/>
                </a:solidFill>
                <a:latin typeface="Lato" panose="020F0502020204030203" pitchFamily="34" charset="0"/>
              </a:rPr>
              <a:t>  </a:t>
            </a:r>
          </a:p>
          <a:p>
            <a:pPr marL="0" indent="0">
              <a:buNone/>
            </a:pPr>
            <a:r>
              <a:rPr lang="en-US" dirty="0">
                <a:solidFill>
                  <a:srgbClr val="4B4C4D"/>
                </a:solidFill>
                <a:latin typeface="Lato" panose="020F0502020204030203" pitchFamily="34" charset="0"/>
              </a:rPr>
              <a:t>Call: (888) 755-3039, Monday – Friday | 7am to 7pm</a:t>
            </a:r>
            <a:endParaRPr lang="en-US" altLang="en-US" dirty="0">
              <a:solidFill>
                <a:srgbClr val="4B4C4D"/>
              </a:solidFill>
            </a:endParaRPr>
          </a:p>
          <a:p>
            <a:endParaRPr lang="en-US" altLang="en-US" dirty="0"/>
          </a:p>
          <a:p>
            <a:endParaRPr lang="en-US" altLang="en-US" dirty="0"/>
          </a:p>
        </p:txBody>
      </p:sp>
      <p:sp>
        <p:nvSpPr>
          <p:cNvPr id="2" name="Slide Number Placeholder 1">
            <a:extLst>
              <a:ext uri="{FF2B5EF4-FFF2-40B4-BE49-F238E27FC236}">
                <a16:creationId xmlns:a16="http://schemas.microsoft.com/office/drawing/2014/main" id="{494469F9-A66C-8885-3633-C6305082F3C3}"/>
              </a:ext>
            </a:extLst>
          </p:cNvPr>
          <p:cNvSpPr>
            <a:spLocks noGrp="1"/>
          </p:cNvSpPr>
          <p:nvPr>
            <p:ph type="sldNum" sz="quarter" idx="12"/>
          </p:nvPr>
        </p:nvSpPr>
        <p:spPr/>
        <p:txBody>
          <a:bodyPr/>
          <a:lstStyle/>
          <a:p>
            <a:fld id="{A3DA3D6A-6DDB-44AC-922F-0D6A3F925C34}" type="slidenum">
              <a:rPr lang="en-US" smtClean="0"/>
              <a:pPr/>
              <a:t>19</a:t>
            </a:fld>
            <a:endParaRPr lang="en-US" dirty="0"/>
          </a:p>
        </p:txBody>
      </p:sp>
      <p:sp>
        <p:nvSpPr>
          <p:cNvPr id="3" name="Title 2">
            <a:extLst>
              <a:ext uri="{FF2B5EF4-FFF2-40B4-BE49-F238E27FC236}">
                <a16:creationId xmlns:a16="http://schemas.microsoft.com/office/drawing/2014/main" id="{B17E00E8-5F25-F366-ACD7-CE755CBFF3E2}"/>
              </a:ext>
            </a:extLst>
          </p:cNvPr>
          <p:cNvSpPr>
            <a:spLocks noGrp="1"/>
          </p:cNvSpPr>
          <p:nvPr>
            <p:ph type="title"/>
          </p:nvPr>
        </p:nvSpPr>
        <p:spPr/>
        <p:txBody>
          <a:bodyPr/>
          <a:lstStyle/>
          <a:p>
            <a:r>
              <a:rPr lang="en-US" dirty="0"/>
              <a:t>For More Information</a:t>
            </a:r>
          </a:p>
        </p:txBody>
      </p:sp>
      <p:pic>
        <p:nvPicPr>
          <p:cNvPr id="7" name="Picture 6" descr="Graphical user interface, text&#10;&#10;Description automatically generated with medium confidence">
            <a:extLst>
              <a:ext uri="{FF2B5EF4-FFF2-40B4-BE49-F238E27FC236}">
                <a16:creationId xmlns:a16="http://schemas.microsoft.com/office/drawing/2014/main" id="{24C9CFC7-F703-B322-4FE5-6B18301FD958}"/>
              </a:ext>
            </a:extLst>
          </p:cNvPr>
          <p:cNvPicPr>
            <a:picLocks noChangeAspect="1"/>
          </p:cNvPicPr>
          <p:nvPr/>
        </p:nvPicPr>
        <p:blipFill>
          <a:blip r:embed="rId5"/>
          <a:stretch>
            <a:fillRect/>
          </a:stretch>
        </p:blipFill>
        <p:spPr>
          <a:xfrm>
            <a:off x="933685" y="3194789"/>
            <a:ext cx="3540749" cy="715617"/>
          </a:xfrm>
          <a:prstGeom prst="rect">
            <a:avLst/>
          </a:prstGeom>
        </p:spPr>
      </p:pic>
      <p:sp>
        <p:nvSpPr>
          <p:cNvPr id="10" name="Rectangle 9">
            <a:extLst>
              <a:ext uri="{FF2B5EF4-FFF2-40B4-BE49-F238E27FC236}">
                <a16:creationId xmlns:a16="http://schemas.microsoft.com/office/drawing/2014/main" id="{B34E2824-573F-4C18-EBB8-6F0F79AF8B78}"/>
              </a:ext>
            </a:extLst>
          </p:cNvPr>
          <p:cNvSpPr/>
          <p:nvPr/>
        </p:nvSpPr>
        <p:spPr>
          <a:xfrm>
            <a:off x="8296507" y="346348"/>
            <a:ext cx="3537167" cy="1334885"/>
          </a:xfrm>
          <a:prstGeom prst="rect">
            <a:avLst/>
          </a:prstGeom>
          <a:solidFill>
            <a:schemeClr val="accent4">
              <a:lumMod val="20000"/>
              <a:lumOff val="80000"/>
            </a:schemeClr>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BF846B8-B54F-67E8-8865-E0791BFF29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3187" y="444477"/>
            <a:ext cx="1142460" cy="1142460"/>
          </a:xfrm>
          <a:prstGeom prst="rect">
            <a:avLst/>
          </a:prstGeom>
        </p:spPr>
      </p:pic>
      <p:sp>
        <p:nvSpPr>
          <p:cNvPr id="12" name="TextBox 11">
            <a:extLst>
              <a:ext uri="{FF2B5EF4-FFF2-40B4-BE49-F238E27FC236}">
                <a16:creationId xmlns:a16="http://schemas.microsoft.com/office/drawing/2014/main" id="{CA549FED-E8BC-A810-6B70-EC65241770E1}"/>
              </a:ext>
            </a:extLst>
          </p:cNvPr>
          <p:cNvSpPr txBox="1"/>
          <p:nvPr/>
        </p:nvSpPr>
        <p:spPr>
          <a:xfrm>
            <a:off x="9545647" y="714845"/>
            <a:ext cx="2204581" cy="646331"/>
          </a:xfrm>
          <a:prstGeom prst="rect">
            <a:avLst/>
          </a:prstGeom>
          <a:noFill/>
        </p:spPr>
        <p:txBody>
          <a:bodyPr wrap="square" rtlCol="0">
            <a:spAutoFit/>
          </a:bodyPr>
          <a:lstStyle/>
          <a:p>
            <a:r>
              <a:rPr lang="en-US" b="1" dirty="0">
                <a:solidFill>
                  <a:srgbClr val="294C59"/>
                </a:solidFill>
              </a:rPr>
              <a:t>Scan the QR Code for more resources!</a:t>
            </a:r>
          </a:p>
        </p:txBody>
      </p:sp>
    </p:spTree>
    <p:extLst>
      <p:ext uri="{BB962C8B-B14F-4D97-AF65-F5344CB8AC3E}">
        <p14:creationId xmlns:p14="http://schemas.microsoft.com/office/powerpoint/2010/main" val="8390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with a backpack in the woods&#10;&#10;AI-generated content may be incorrect.">
            <a:extLst>
              <a:ext uri="{FF2B5EF4-FFF2-40B4-BE49-F238E27FC236}">
                <a16:creationId xmlns:a16="http://schemas.microsoft.com/office/drawing/2014/main" id="{E884B25A-ECE5-3141-85D7-D6A8F5E490B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63" t="2353" r="43404"/>
          <a:stretch/>
        </p:blipFill>
        <p:spPr>
          <a:xfrm>
            <a:off x="0" y="0"/>
            <a:ext cx="4206875" cy="6858000"/>
          </a:xfrm>
          <a:ln>
            <a:noFill/>
          </a:ln>
        </p:spPr>
      </p:pic>
      <p:sp>
        <p:nvSpPr>
          <p:cNvPr id="7" name="Content Placeholder 1">
            <a:extLst>
              <a:ext uri="{FF2B5EF4-FFF2-40B4-BE49-F238E27FC236}">
                <a16:creationId xmlns:a16="http://schemas.microsoft.com/office/drawing/2014/main" id="{64702A6D-4C12-A2A1-20E0-F9CEF1A15F35}"/>
              </a:ext>
            </a:extLst>
          </p:cNvPr>
          <p:cNvSpPr>
            <a:spLocks noGrp="1"/>
          </p:cNvSpPr>
          <p:nvPr>
            <p:ph idx="1"/>
          </p:nvPr>
        </p:nvSpPr>
        <p:spPr>
          <a:xfrm>
            <a:off x="5088471" y="1974481"/>
            <a:ext cx="6336086" cy="3709413"/>
          </a:xfrm>
        </p:spPr>
        <p:txBody>
          <a:bodyPr/>
          <a:lstStyle/>
          <a:p>
            <a:pPr marL="0" indent="0">
              <a:lnSpc>
                <a:spcPts val="4600"/>
              </a:lnSpc>
              <a:buNone/>
            </a:pPr>
            <a:r>
              <a:rPr lang="en-US" sz="3200" dirty="0">
                <a:latin typeface="+mj-lt"/>
              </a:rPr>
              <a:t>Discipline is choosing between what you want now and what you want most. </a:t>
            </a:r>
          </a:p>
          <a:p>
            <a:pPr marL="0" indent="0">
              <a:lnSpc>
                <a:spcPts val="4600"/>
              </a:lnSpc>
              <a:buNone/>
            </a:pPr>
            <a:r>
              <a:rPr lang="en-US" sz="18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 ABRAHAM LINCOLN</a:t>
            </a:r>
          </a:p>
        </p:txBody>
      </p:sp>
      <p:sp>
        <p:nvSpPr>
          <p:cNvPr id="8" name="TextBox 7">
            <a:extLst>
              <a:ext uri="{FF2B5EF4-FFF2-40B4-BE49-F238E27FC236}">
                <a16:creationId xmlns:a16="http://schemas.microsoft.com/office/drawing/2014/main" id="{D198407C-30FB-8DD2-E68B-D0FD2F8331FA}"/>
              </a:ext>
            </a:extLst>
          </p:cNvPr>
          <p:cNvSpPr txBox="1"/>
          <p:nvPr/>
        </p:nvSpPr>
        <p:spPr>
          <a:xfrm>
            <a:off x="4750824" y="823793"/>
            <a:ext cx="924107" cy="4708981"/>
          </a:xfrm>
          <a:prstGeom prst="rect">
            <a:avLst/>
          </a:prstGeom>
          <a:noFill/>
        </p:spPr>
        <p:txBody>
          <a:bodyPr wrap="square" rtlCol="0">
            <a:spAutoFit/>
          </a:bodyPr>
          <a:lstStyle/>
          <a:p>
            <a:r>
              <a:rPr lang="en-US" sz="30000" dirty="0">
                <a:solidFill>
                  <a:schemeClr val="accent4">
                    <a:alpha val="17000"/>
                  </a:schemeClr>
                </a:solidFill>
                <a:latin typeface="+mj-lt"/>
              </a:rPr>
              <a:t>“</a:t>
            </a:r>
            <a:endParaRPr lang="en-US" sz="30000" dirty="0">
              <a:solidFill>
                <a:schemeClr val="accent4">
                  <a:alpha val="17000"/>
                </a:schemeClr>
              </a:solidFill>
            </a:endParaRPr>
          </a:p>
        </p:txBody>
      </p:sp>
      <p:sp>
        <p:nvSpPr>
          <p:cNvPr id="20" name="Rectangle 19">
            <a:extLst>
              <a:ext uri="{FF2B5EF4-FFF2-40B4-BE49-F238E27FC236}">
                <a16:creationId xmlns:a16="http://schemas.microsoft.com/office/drawing/2014/main" id="{DB37E73F-E7CB-512E-5025-C7D15120F096}"/>
              </a:ext>
            </a:extLst>
          </p:cNvPr>
          <p:cNvSpPr/>
          <p:nvPr/>
        </p:nvSpPr>
        <p:spPr>
          <a:xfrm>
            <a:off x="-1" y="0"/>
            <a:ext cx="4206875" cy="6858000"/>
          </a:xfrm>
          <a:prstGeom prst="rect">
            <a:avLst/>
          </a:prstGeom>
          <a:solidFill>
            <a:schemeClr val="dk1">
              <a:alpha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922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F9E20D-B119-4FA2-E0C1-277828940EC3}"/>
              </a:ext>
            </a:extLst>
          </p:cNvPr>
          <p:cNvSpPr>
            <a:spLocks noGrp="1"/>
          </p:cNvSpPr>
          <p:nvPr>
            <p:ph idx="1"/>
          </p:nvPr>
        </p:nvSpPr>
        <p:spPr>
          <a:xfrm>
            <a:off x="838201" y="1352119"/>
            <a:ext cx="9859718" cy="4330625"/>
          </a:xfrm>
        </p:spPr>
        <p:txBody>
          <a:bodyPr/>
          <a:lstStyle/>
          <a:p>
            <a:pPr marL="0" marR="0" lvl="0" indent="0">
              <a:lnSpc>
                <a:spcPct val="100000"/>
              </a:lnSpc>
              <a:spcBef>
                <a:spcPts val="0"/>
              </a:spcBef>
              <a:spcAft>
                <a:spcPts val="0"/>
              </a:spcAft>
              <a:buNone/>
            </a:pPr>
            <a:r>
              <a:rPr lang="en-US" sz="1600" u="sng" dirty="0">
                <a:solidFill>
                  <a:srgbClr val="4B4C4D"/>
                </a:solidFill>
                <a:effectLst/>
                <a:latin typeface="+mn-lt"/>
                <a:ea typeface="Times New Roman" panose="02020603050405020304" pitchFamily="18" charset="0"/>
              </a:rPr>
              <a:t>Personal Banking | Checking, Savings, HSAs, CDs | Johnson Financial Group</a:t>
            </a:r>
          </a:p>
          <a:p>
            <a:pPr lvl="1">
              <a:lnSpc>
                <a:spcPct val="100000"/>
              </a:lnSpc>
              <a:spcBef>
                <a:spcPts val="0"/>
              </a:spcBef>
              <a:spcAft>
                <a:spcPts val="300"/>
              </a:spcAft>
            </a:pPr>
            <a:r>
              <a:rPr lang="en-US" sz="1400" dirty="0">
                <a:effectLst/>
                <a:latin typeface="+mn-lt"/>
                <a:ea typeface="Times New Roman" panose="02020603050405020304" pitchFamily="18" charset="0"/>
              </a:rPr>
              <a:t>Access to Financial Wellness Tools</a:t>
            </a:r>
          </a:p>
          <a:p>
            <a:pPr lvl="1">
              <a:lnSpc>
                <a:spcPct val="100000"/>
              </a:lnSpc>
              <a:spcBef>
                <a:spcPts val="0"/>
              </a:spcBef>
              <a:spcAft>
                <a:spcPts val="1200"/>
              </a:spcAft>
            </a:pPr>
            <a:r>
              <a:rPr lang="en-US" sz="1400" dirty="0">
                <a:effectLst/>
                <a:latin typeface="+mn-lt"/>
                <a:ea typeface="Times New Roman" panose="02020603050405020304" pitchFamily="18" charset="0"/>
              </a:rPr>
              <a:t>Research Financial Advisory and Banking Services</a:t>
            </a:r>
          </a:p>
          <a:p>
            <a:pPr marL="0" marR="0" lvl="0" indent="0">
              <a:lnSpc>
                <a:spcPct val="100000"/>
              </a:lnSpc>
              <a:spcBef>
                <a:spcPts val="0"/>
              </a:spcBef>
              <a:spcAft>
                <a:spcPts val="0"/>
              </a:spcAft>
              <a:buNone/>
            </a:pPr>
            <a:r>
              <a:rPr lang="en-US" sz="1600" u="sng" dirty="0">
                <a:solidFill>
                  <a:srgbClr val="4B4C4D"/>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Insights Blog | Financial Insights, Industry insights, Investment insights | Johnson Financial Group</a:t>
            </a:r>
            <a:r>
              <a:rPr lang="en-US" sz="1600" dirty="0">
                <a:solidFill>
                  <a:srgbClr val="4B4C4D"/>
                </a:solidFill>
                <a:effectLst/>
                <a:latin typeface="+mn-lt"/>
                <a:ea typeface="Times New Roman" panose="02020603050405020304" pitchFamily="18" charset="0"/>
              </a:rPr>
              <a:t> </a:t>
            </a:r>
            <a:endParaRPr lang="en-US" sz="1600" dirty="0">
              <a:solidFill>
                <a:srgbClr val="4B4C4D"/>
              </a:solidFill>
              <a:effectLst/>
              <a:latin typeface="+mn-lt"/>
              <a:ea typeface="Calibri" panose="020F0502020204030204" pitchFamily="34" charset="0"/>
            </a:endParaRPr>
          </a:p>
          <a:p>
            <a:pPr lvl="1">
              <a:lnSpc>
                <a:spcPct val="100000"/>
              </a:lnSpc>
              <a:spcBef>
                <a:spcPts val="0"/>
              </a:spcBef>
              <a:spcAft>
                <a:spcPts val="300"/>
              </a:spcAft>
            </a:pPr>
            <a:r>
              <a:rPr lang="en-US" sz="1400" dirty="0">
                <a:effectLst/>
                <a:latin typeface="+mn-lt"/>
                <a:ea typeface="Times New Roman" panose="02020603050405020304" pitchFamily="18" charset="0"/>
              </a:rPr>
              <a:t>Investment Commentary (mostly weekly short-</a:t>
            </a:r>
            <a:r>
              <a:rPr lang="en-US" sz="1400" dirty="0" err="1">
                <a:effectLst/>
                <a:latin typeface="+mn-lt"/>
                <a:ea typeface="Times New Roman" panose="02020603050405020304" pitchFamily="18" charset="0"/>
              </a:rPr>
              <a:t>ish</a:t>
            </a:r>
            <a:r>
              <a:rPr lang="en-US" sz="1400" dirty="0">
                <a:effectLst/>
                <a:latin typeface="+mn-lt"/>
                <a:ea typeface="Times New Roman" panose="02020603050405020304" pitchFamily="18" charset="0"/>
              </a:rPr>
              <a:t> blog posts and articles about current economic conditions and insights into what’s driving our current economic moment) </a:t>
            </a:r>
            <a:endParaRPr lang="en-US" sz="1400" dirty="0">
              <a:effectLst/>
              <a:latin typeface="+mn-lt"/>
              <a:ea typeface="Calibri" panose="020F0502020204030204" pitchFamily="34" charset="0"/>
            </a:endParaRPr>
          </a:p>
          <a:p>
            <a:pPr lvl="1">
              <a:lnSpc>
                <a:spcPct val="100000"/>
              </a:lnSpc>
              <a:spcBef>
                <a:spcPts val="0"/>
              </a:spcBef>
              <a:spcAft>
                <a:spcPts val="300"/>
              </a:spcAft>
            </a:pPr>
            <a:r>
              <a:rPr lang="en-US" sz="1400" dirty="0">
                <a:effectLst/>
                <a:latin typeface="+mn-lt"/>
                <a:ea typeface="Times New Roman" panose="02020603050405020304" pitchFamily="18" charset="0"/>
              </a:rPr>
              <a:t>Markets &amp; Economy – Quarterly economic &amp; market updates and forecasts based on current trends </a:t>
            </a:r>
            <a:endParaRPr lang="en-US" sz="1400" dirty="0">
              <a:effectLst/>
              <a:latin typeface="+mn-lt"/>
              <a:ea typeface="Calibri" panose="020F0502020204030204" pitchFamily="34" charset="0"/>
            </a:endParaRPr>
          </a:p>
          <a:p>
            <a:pPr lvl="1">
              <a:lnSpc>
                <a:spcPct val="100000"/>
              </a:lnSpc>
              <a:spcBef>
                <a:spcPts val="0"/>
              </a:spcBef>
              <a:spcAft>
                <a:spcPts val="1200"/>
              </a:spcAft>
            </a:pPr>
            <a:r>
              <a:rPr lang="en-US" sz="1400" dirty="0">
                <a:effectLst/>
                <a:latin typeface="+mn-lt"/>
                <a:ea typeface="Times New Roman" panose="02020603050405020304" pitchFamily="18" charset="0"/>
              </a:rPr>
              <a:t>Your Financial Life – (periodic) more general financial planning topics that many people encoun</a:t>
            </a:r>
            <a:r>
              <a:rPr lang="en-US" sz="1400" dirty="0">
                <a:latin typeface="+mn-lt"/>
                <a:ea typeface="Times New Roman" panose="02020603050405020304" pitchFamily="18" charset="0"/>
              </a:rPr>
              <a:t>ter</a:t>
            </a:r>
            <a:endParaRPr lang="en-US" sz="1400" u="sng" dirty="0">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endParaRPr>
          </a:p>
          <a:p>
            <a:pPr marL="0" marR="0" lvl="0" indent="0">
              <a:lnSpc>
                <a:spcPct val="100000"/>
              </a:lnSpc>
              <a:spcBef>
                <a:spcPts val="0"/>
              </a:spcBef>
              <a:spcAft>
                <a:spcPts val="0"/>
              </a:spcAft>
              <a:buNone/>
            </a:pPr>
            <a:r>
              <a:rPr lang="en-US" sz="1600" u="sng" dirty="0">
                <a:solidFill>
                  <a:srgbClr val="4B4C4D"/>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[PODCAST] Your Money. Your Mission. | Johnson Financial Group</a:t>
            </a:r>
            <a:r>
              <a:rPr lang="en-US" sz="1600" dirty="0">
                <a:solidFill>
                  <a:srgbClr val="4B4C4D"/>
                </a:solidFill>
                <a:effectLst/>
                <a:latin typeface="+mn-lt"/>
                <a:ea typeface="Times New Roman" panose="02020603050405020304" pitchFamily="18" charset="0"/>
              </a:rPr>
              <a:t> </a:t>
            </a:r>
            <a:endParaRPr lang="en-US" sz="1600" dirty="0">
              <a:solidFill>
                <a:srgbClr val="4B4C4D"/>
              </a:solidFill>
              <a:effectLst/>
              <a:latin typeface="+mn-lt"/>
              <a:ea typeface="Calibri" panose="020F0502020204030204" pitchFamily="34" charset="0"/>
            </a:endParaRPr>
          </a:p>
          <a:p>
            <a:pPr lvl="1">
              <a:lnSpc>
                <a:spcPct val="100000"/>
              </a:lnSpc>
              <a:spcBef>
                <a:spcPts val="0"/>
              </a:spcBef>
              <a:spcAft>
                <a:spcPts val="1200"/>
              </a:spcAft>
            </a:pPr>
            <a:r>
              <a:rPr lang="en-US" sz="1400" dirty="0">
                <a:effectLst/>
                <a:latin typeface="+mn-lt"/>
                <a:ea typeface="Times New Roman" panose="02020603050405020304" pitchFamily="18" charset="0"/>
              </a:rPr>
              <a:t>We also have a new podcast that will touch on various investment and financial topics over time</a:t>
            </a:r>
            <a:endParaRPr lang="en-US" sz="1400" dirty="0">
              <a:latin typeface="+mn-lt"/>
              <a:hlinkClick r:id="rId5">
                <a:extLst>
                  <a:ext uri="{A12FA001-AC4F-418D-AE19-62706E023703}">
                    <ahyp:hlinkClr xmlns:ahyp="http://schemas.microsoft.com/office/drawing/2018/hyperlinkcolor" val="tx"/>
                  </a:ext>
                </a:extLst>
              </a:hlinkClick>
            </a:endParaRPr>
          </a:p>
          <a:p>
            <a:pPr marL="0" marR="0" lvl="0" indent="0">
              <a:lnSpc>
                <a:spcPct val="100000"/>
              </a:lnSpc>
              <a:spcBef>
                <a:spcPts val="0"/>
              </a:spcBef>
              <a:spcAft>
                <a:spcPts val="0"/>
              </a:spcAft>
              <a:buNone/>
            </a:pPr>
            <a:r>
              <a:rPr lang="en-US" sz="1600" dirty="0">
                <a:solidFill>
                  <a:srgbClr val="4B4C4D"/>
                </a:solidFill>
                <a:latin typeface="+mn-lt"/>
                <a:cs typeface="Calibri" panose="020F0502020204030204" pitchFamily="34" charset="0"/>
                <a:hlinkClick r:id="rId5">
                  <a:extLst>
                    <a:ext uri="{A12FA001-AC4F-418D-AE19-62706E023703}">
                      <ahyp:hlinkClr xmlns:ahyp="http://schemas.microsoft.com/office/drawing/2018/hyperlinkcolor" val="tx"/>
                    </a:ext>
                  </a:extLst>
                </a:hlinkClick>
              </a:rPr>
              <a:t>Young Professionals Registration | Johnson Financial Group</a:t>
            </a:r>
            <a:endParaRPr lang="en-US" sz="1600" dirty="0">
              <a:solidFill>
                <a:srgbClr val="4B4C4D"/>
              </a:solidFill>
              <a:latin typeface="+mn-lt"/>
              <a:cs typeface="Calibri" panose="020F0502020204030204" pitchFamily="34" charset="0"/>
            </a:endParaRPr>
          </a:p>
          <a:p>
            <a:pPr lvl="1">
              <a:lnSpc>
                <a:spcPct val="100000"/>
              </a:lnSpc>
              <a:spcBef>
                <a:spcPts val="0"/>
              </a:spcBef>
              <a:spcAft>
                <a:spcPts val="1200"/>
              </a:spcAft>
            </a:pPr>
            <a:r>
              <a:rPr lang="en-US" sz="1400" dirty="0">
                <a:effectLst/>
                <a:latin typeface="+mn-lt"/>
                <a:ea typeface="Times New Roman" panose="02020603050405020304" pitchFamily="18" charset="0"/>
                <a:cs typeface="Calibri" panose="020F0502020204030204" pitchFamily="34" charset="0"/>
              </a:rPr>
              <a:t>Unlock valuable </a:t>
            </a:r>
            <a:r>
              <a:rPr lang="en-US" sz="1400" dirty="0">
                <a:latin typeface="+mn-lt"/>
                <a:ea typeface="Times New Roman" panose="02020603050405020304" pitchFamily="18" charset="0"/>
                <a:cs typeface="Calibri" panose="020F0502020204030204" pitchFamily="34" charset="0"/>
              </a:rPr>
              <a:t>knowledge and resources to learn financial independence early in your career</a:t>
            </a:r>
            <a:endParaRPr lang="en-US" sz="1400" dirty="0">
              <a:effectLst/>
              <a:latin typeface="+mn-lt"/>
              <a:ea typeface="Times New Roman" panose="02020603050405020304" pitchFamily="18" charset="0"/>
            </a:endParaRPr>
          </a:p>
          <a:p>
            <a:pPr marL="0" marR="0" lvl="0" indent="0">
              <a:lnSpc>
                <a:spcPct val="100000"/>
              </a:lnSpc>
              <a:spcBef>
                <a:spcPts val="0"/>
              </a:spcBef>
              <a:spcAft>
                <a:spcPts val="0"/>
              </a:spcAft>
              <a:buNone/>
            </a:pPr>
            <a:r>
              <a:rPr lang="en-US" sz="1600" dirty="0">
                <a:solidFill>
                  <a:srgbClr val="4B4C4D"/>
                </a:solidFill>
                <a:effectLst/>
                <a:latin typeface="+mn-lt"/>
                <a:ea typeface="Times New Roman" panose="02020603050405020304" pitchFamily="18" charset="0"/>
              </a:rPr>
              <a:t>Connect with </a:t>
            </a:r>
            <a:r>
              <a:rPr lang="en-US" sz="1600" dirty="0">
                <a:solidFill>
                  <a:srgbClr val="4B4C4D"/>
                </a:solidFill>
                <a:latin typeface="+mn-lt"/>
                <a:ea typeface="Times New Roman" panose="02020603050405020304" pitchFamily="18" charset="0"/>
              </a:rPr>
              <a:t>us</a:t>
            </a:r>
            <a:r>
              <a:rPr lang="en-US" sz="1600" dirty="0">
                <a:solidFill>
                  <a:srgbClr val="4B4C4D"/>
                </a:solidFill>
                <a:effectLst/>
                <a:latin typeface="+mn-lt"/>
                <a:ea typeface="Times New Roman" panose="02020603050405020304" pitchFamily="18" charset="0"/>
              </a:rPr>
              <a:t> on LinkedIn for more financial wellness content:</a:t>
            </a:r>
            <a:endParaRPr lang="en-US" sz="1600" dirty="0">
              <a:solidFill>
                <a:srgbClr val="4B4C4D"/>
              </a:solidFill>
              <a:latin typeface="+mn-lt"/>
              <a:cs typeface="Calibri" panose="020F0502020204030204" pitchFamily="34" charset="0"/>
            </a:endParaRPr>
          </a:p>
          <a:p>
            <a:pPr lvl="1">
              <a:lnSpc>
                <a:spcPct val="100000"/>
              </a:lnSpc>
              <a:spcBef>
                <a:spcPts val="0"/>
              </a:spcBef>
              <a:spcAft>
                <a:spcPts val="1200"/>
              </a:spcAft>
            </a:pPr>
            <a:r>
              <a:rPr lang="en-US" sz="1400" u="sng" dirty="0">
                <a:effectLst/>
                <a:latin typeface="+mn-lt"/>
                <a:ea typeface="Times New Roman" panose="02020603050405020304" pitchFamily="18" charset="0"/>
                <a:hlinkClick r:id="rId6">
                  <a:extLst>
                    <a:ext uri="{A12FA001-AC4F-418D-AE19-62706E023703}">
                      <ahyp:hlinkClr xmlns:ahyp="http://schemas.microsoft.com/office/drawing/2018/hyperlinkcolor" val="tx"/>
                    </a:ext>
                  </a:extLst>
                </a:hlinkClick>
              </a:rPr>
              <a:t>Melissa Olson | LinkedIn</a:t>
            </a:r>
            <a:r>
              <a:rPr lang="en-US" sz="1400" dirty="0">
                <a:effectLst/>
                <a:latin typeface="+mn-lt"/>
                <a:ea typeface="Times New Roman" panose="02020603050405020304" pitchFamily="18" charset="0"/>
                <a:cs typeface="Calibri" panose="020F0502020204030204" pitchFamily="34" charset="0"/>
              </a:rPr>
              <a:t> </a:t>
            </a:r>
            <a:r>
              <a:rPr lang="en-US" sz="1400" dirty="0">
                <a:solidFill>
                  <a:srgbClr val="4B4C4D"/>
                </a:solidFill>
                <a:effectLst/>
                <a:latin typeface="+mn-lt"/>
                <a:ea typeface="Times New Roman" panose="02020603050405020304" pitchFamily="18" charset="0"/>
                <a:cs typeface="Calibri" panose="020F0502020204030204" pitchFamily="34" charset="0"/>
              </a:rPr>
              <a:t>or</a:t>
            </a:r>
            <a:r>
              <a:rPr lang="en-US" sz="1400" dirty="0">
                <a:effectLst/>
                <a:latin typeface="+mn-lt"/>
                <a:ea typeface="Times New Roman" panose="02020603050405020304" pitchFamily="18" charset="0"/>
                <a:cs typeface="Calibri" panose="020F0502020204030204" pitchFamily="34" charset="0"/>
              </a:rPr>
              <a:t> </a:t>
            </a:r>
            <a:r>
              <a:rPr lang="en-US" sz="1400" dirty="0">
                <a:latin typeface="+mn-lt"/>
                <a:cs typeface="Calibri" panose="020F0502020204030204" pitchFamily="34" charset="0"/>
                <a:hlinkClick r:id="rId7">
                  <a:extLst>
                    <a:ext uri="{A12FA001-AC4F-418D-AE19-62706E023703}">
                      <ahyp:hlinkClr xmlns:ahyp="http://schemas.microsoft.com/office/drawing/2018/hyperlinkcolor" val="tx"/>
                    </a:ext>
                  </a:extLst>
                </a:hlinkClick>
              </a:rPr>
              <a:t>Samantha Kolb | LinkedIn</a:t>
            </a:r>
            <a:endParaRPr lang="en-US" sz="1600" dirty="0">
              <a:effectLst/>
              <a:latin typeface="+mn-lt"/>
              <a:ea typeface="Times New Roman" panose="02020603050405020304" pitchFamily="18" charset="0"/>
            </a:endParaRPr>
          </a:p>
          <a:p>
            <a:pPr marL="0" marR="0" lvl="0" indent="0">
              <a:lnSpc>
                <a:spcPct val="100000"/>
              </a:lnSpc>
              <a:spcBef>
                <a:spcPts val="0"/>
              </a:spcBef>
              <a:spcAft>
                <a:spcPts val="0"/>
              </a:spcAft>
              <a:buNone/>
            </a:pPr>
            <a:r>
              <a:rPr lang="en-US" sz="1600" dirty="0">
                <a:solidFill>
                  <a:srgbClr val="4B4C4D"/>
                </a:solidFill>
                <a:latin typeface="+mn-lt"/>
                <a:ea typeface="Calibri" panose="020F0502020204030204" pitchFamily="34" charset="0"/>
                <a:cs typeface="Calibri" panose="020F0502020204030204" pitchFamily="34" charset="0"/>
              </a:rPr>
              <a:t>National Registry of Unclaimed Retirement Assets: </a:t>
            </a:r>
            <a:r>
              <a:rPr lang="en-US" sz="1600" b="0" i="0" dirty="0">
                <a:solidFill>
                  <a:srgbClr val="4B4C4D"/>
                </a:solidFill>
                <a:effectLst/>
                <a:latin typeface="+mn-lt"/>
                <a:cs typeface="Calibri" panose="020F0502020204030204" pitchFamily="34" charset="0"/>
                <a:hlinkClick r:id="rId8">
                  <a:extLst>
                    <a:ext uri="{A12FA001-AC4F-418D-AE19-62706E023703}">
                      <ahyp:hlinkClr xmlns:ahyp="http://schemas.microsoft.com/office/drawing/2018/hyperlinkcolor" val="tx"/>
                    </a:ext>
                  </a:extLst>
                </a:hlinkClick>
              </a:rPr>
              <a:t>https://unclaimedretirementbenefits.com</a:t>
            </a:r>
            <a:endParaRPr lang="en-US" sz="1600" b="0" i="0" dirty="0">
              <a:solidFill>
                <a:srgbClr val="4B4C4D"/>
              </a:solidFill>
              <a:effectLst/>
              <a:latin typeface="+mn-lt"/>
              <a:cs typeface="Calibri" panose="020F0502020204030204" pitchFamily="34" charset="0"/>
            </a:endParaRPr>
          </a:p>
        </p:txBody>
      </p:sp>
      <p:sp>
        <p:nvSpPr>
          <p:cNvPr id="2" name="Slide Number Placeholder 1">
            <a:extLst>
              <a:ext uri="{FF2B5EF4-FFF2-40B4-BE49-F238E27FC236}">
                <a16:creationId xmlns:a16="http://schemas.microsoft.com/office/drawing/2014/main" id="{494469F9-A66C-8885-3633-C6305082F3C3}"/>
              </a:ext>
            </a:extLst>
          </p:cNvPr>
          <p:cNvSpPr>
            <a:spLocks noGrp="1"/>
          </p:cNvSpPr>
          <p:nvPr>
            <p:ph type="sldNum" sz="quarter" idx="12"/>
          </p:nvPr>
        </p:nvSpPr>
        <p:spPr/>
        <p:txBody>
          <a:bodyPr/>
          <a:lstStyle/>
          <a:p>
            <a:fld id="{A3DA3D6A-6DDB-44AC-922F-0D6A3F925C34}" type="slidenum">
              <a:rPr lang="en-US" smtClean="0"/>
              <a:pPr/>
              <a:t>20</a:t>
            </a:fld>
            <a:endParaRPr lang="en-US" dirty="0"/>
          </a:p>
        </p:txBody>
      </p:sp>
      <p:sp>
        <p:nvSpPr>
          <p:cNvPr id="3" name="Title 2">
            <a:extLst>
              <a:ext uri="{FF2B5EF4-FFF2-40B4-BE49-F238E27FC236}">
                <a16:creationId xmlns:a16="http://schemas.microsoft.com/office/drawing/2014/main" id="{B17E00E8-5F25-F366-ACD7-CE755CBFF3E2}"/>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0620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5">
            <a:extLst>
              <a:ext uri="{FF2B5EF4-FFF2-40B4-BE49-F238E27FC236}">
                <a16:creationId xmlns:a16="http://schemas.microsoft.com/office/drawing/2014/main" id="{A3D0C193-BFE5-3A00-FE3E-77EAD7E21C24}"/>
              </a:ext>
            </a:extLst>
          </p:cNvPr>
          <p:cNvPicPr>
            <a:picLocks noChangeAspect="1"/>
          </p:cNvPicPr>
          <p:nvPr/>
        </p:nvPicPr>
        <p:blipFill>
          <a:blip r:embed="rId3">
            <a:extLst>
              <a:ext uri="{28A0092B-C50C-407E-A947-70E740481C1C}">
                <a14:useLocalDpi xmlns:a14="http://schemas.microsoft.com/office/drawing/2010/main" val="0"/>
              </a:ext>
            </a:extLst>
          </a:blip>
          <a:srcRect t="1710" b="1710"/>
          <a:stretch/>
        </p:blipFill>
        <p:spPr>
          <a:xfrm>
            <a:off x="5533609" y="2283341"/>
            <a:ext cx="2214649" cy="2138917"/>
          </a:xfrm>
          <a:prstGeom prst="ellipse">
            <a:avLst/>
          </a:prstGeom>
        </p:spPr>
      </p:pic>
      <p:sp>
        <p:nvSpPr>
          <p:cNvPr id="11" name="TextBox 10">
            <a:extLst>
              <a:ext uri="{FF2B5EF4-FFF2-40B4-BE49-F238E27FC236}">
                <a16:creationId xmlns:a16="http://schemas.microsoft.com/office/drawing/2014/main" id="{BEFCA4AC-4621-D71B-8D52-BFC47214DD7D}"/>
              </a:ext>
            </a:extLst>
          </p:cNvPr>
          <p:cNvSpPr txBox="1"/>
          <p:nvPr/>
        </p:nvSpPr>
        <p:spPr>
          <a:xfrm>
            <a:off x="8069339" y="2671837"/>
            <a:ext cx="3801914" cy="523220"/>
          </a:xfrm>
          <a:prstGeom prst="rect">
            <a:avLst/>
          </a:prstGeom>
          <a:noFill/>
        </p:spPr>
        <p:txBody>
          <a:bodyPr wrap="square" rtlCol="0">
            <a:spAutoFit/>
          </a:bodyPr>
          <a:lstStyle/>
          <a:p>
            <a:r>
              <a:rPr lang="en-US" sz="2800" b="1" dirty="0">
                <a:solidFill>
                  <a:schemeClr val="bg1"/>
                </a:solidFill>
              </a:rPr>
              <a:t>SAM KOLB</a:t>
            </a:r>
          </a:p>
        </p:txBody>
      </p:sp>
      <p:sp>
        <p:nvSpPr>
          <p:cNvPr id="12" name="TextBox 11">
            <a:extLst>
              <a:ext uri="{FF2B5EF4-FFF2-40B4-BE49-F238E27FC236}">
                <a16:creationId xmlns:a16="http://schemas.microsoft.com/office/drawing/2014/main" id="{29487AFF-FC7A-697B-A7E8-0BED158A48AA}"/>
              </a:ext>
            </a:extLst>
          </p:cNvPr>
          <p:cNvSpPr txBox="1"/>
          <p:nvPr/>
        </p:nvSpPr>
        <p:spPr>
          <a:xfrm>
            <a:off x="8069339" y="3195057"/>
            <a:ext cx="3520440" cy="646331"/>
          </a:xfrm>
          <a:prstGeom prst="rect">
            <a:avLst/>
          </a:prstGeom>
          <a:noFill/>
        </p:spPr>
        <p:txBody>
          <a:bodyPr wrap="square" rtlCol="0">
            <a:spAutoFit/>
          </a:bodyPr>
          <a:lstStyle/>
          <a:p>
            <a:r>
              <a:rPr lang="en-US" i="1" dirty="0">
                <a:solidFill>
                  <a:schemeClr val="accent4"/>
                </a:solidFill>
              </a:rPr>
              <a:t>Wealth Education Coordinator, Retirement Plan Services</a:t>
            </a:r>
          </a:p>
        </p:txBody>
      </p:sp>
    </p:spTree>
    <p:extLst>
      <p:ext uri="{BB962C8B-B14F-4D97-AF65-F5344CB8AC3E}">
        <p14:creationId xmlns:p14="http://schemas.microsoft.com/office/powerpoint/2010/main" val="194995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469F9-A66C-8885-3633-C6305082F3C3}"/>
              </a:ext>
            </a:extLst>
          </p:cNvPr>
          <p:cNvSpPr>
            <a:spLocks noGrp="1"/>
          </p:cNvSpPr>
          <p:nvPr>
            <p:ph type="sldNum" sz="quarter" idx="12"/>
          </p:nvPr>
        </p:nvSpPr>
        <p:spPr/>
        <p:txBody>
          <a:bodyPr/>
          <a:lstStyle/>
          <a:p>
            <a:fld id="{A3DA3D6A-6DDB-44AC-922F-0D6A3F925C34}" type="slidenum">
              <a:rPr lang="en-US" smtClean="0"/>
              <a:pPr/>
              <a:t>22</a:t>
            </a:fld>
            <a:endParaRPr lang="en-US" dirty="0"/>
          </a:p>
        </p:txBody>
      </p:sp>
      <p:sp>
        <p:nvSpPr>
          <p:cNvPr id="3" name="Title 2">
            <a:extLst>
              <a:ext uri="{FF2B5EF4-FFF2-40B4-BE49-F238E27FC236}">
                <a16:creationId xmlns:a16="http://schemas.microsoft.com/office/drawing/2014/main" id="{B17E00E8-5F25-F366-ACD7-CE755CBFF3E2}"/>
              </a:ext>
            </a:extLst>
          </p:cNvPr>
          <p:cNvSpPr>
            <a:spLocks noGrp="1"/>
          </p:cNvSpPr>
          <p:nvPr>
            <p:ph type="title"/>
          </p:nvPr>
        </p:nvSpPr>
        <p:spPr/>
        <p:txBody>
          <a:bodyPr/>
          <a:lstStyle/>
          <a:p>
            <a:r>
              <a:rPr lang="en-US" dirty="0"/>
              <a:t>Disclosure</a:t>
            </a:r>
          </a:p>
        </p:txBody>
      </p:sp>
      <p:sp>
        <p:nvSpPr>
          <p:cNvPr id="4" name="Content Placeholder 3">
            <a:extLst>
              <a:ext uri="{FF2B5EF4-FFF2-40B4-BE49-F238E27FC236}">
                <a16:creationId xmlns:a16="http://schemas.microsoft.com/office/drawing/2014/main" id="{64F9E20D-B119-4FA2-E0C1-277828940EC3}"/>
              </a:ext>
            </a:extLst>
          </p:cNvPr>
          <p:cNvSpPr>
            <a:spLocks noGrp="1"/>
          </p:cNvSpPr>
          <p:nvPr>
            <p:ph idx="1"/>
          </p:nvPr>
        </p:nvSpPr>
        <p:spPr>
          <a:xfrm>
            <a:off x="838200" y="1574465"/>
            <a:ext cx="10515600" cy="4207530"/>
          </a:xfrm>
        </p:spPr>
        <p:txBody>
          <a:bodyPr/>
          <a:lstStyle/>
          <a:p>
            <a:pPr marL="0" indent="0">
              <a:lnSpc>
                <a:spcPct val="100000"/>
              </a:lnSpc>
              <a:buNone/>
            </a:pPr>
            <a:r>
              <a:rPr lang="en-US" sz="1400" dirty="0"/>
              <a:t>This information is for educational and illustrative purposes only and should not be used or construed as financial advice, an offer to sell, a solicitation, an offer to buy, or a recommendation for any security. The information and opinions in this report were prepared by Johnson Financial Group. Information and opinions have been obtained or derived from sources we consider reliable, but we cannot guarantee their accuracy or completeness. Opinions expressed herein are those of the author and do not necessarily represent the views of Johnson Financial Group. Opinions are as of the date of this report and are for general information purposes only. Johnson Financial Group does not warrant the accuracy or completeness of information contained herein, such information is subject to change and is not intended to influence your investment decisions. Johnson Financial Group does not undertake to advise you of any change in its opinions or the information contained in this report. Johnson Financial Group and its affiliates may issue reports or have opinions that are inconsistent with, and reach different conclusions from, this report. Johnson Financial Group does not provide legal or tax advice to clients. You should review your particular circumstances with your independent legal and tax advisors. Whether any planned tax result is realized by you depends on the specific facts of your own situation at the time your taxes are prepared. Past performance is no guarantee of future results. All performance data, while deemed obtained from reliable sources, are not guaranteed for accuracy. Not for use as a primary basis of investment decisions. Not to be construed to meet the needs of any particular investor. Asset allocation and diversification do not assure or guarantee better performance and cannot eliminate the risk of investment losses. Certain investments, like real estate, equity investments and fixed income securities, carry a certain degree of risk and may not be suitable for all investors. An investor could lose all or a substantial amount of his or her investment.</a:t>
            </a:r>
          </a:p>
          <a:p>
            <a:pPr marL="0" indent="0">
              <a:lnSpc>
                <a:spcPct val="100000"/>
              </a:lnSpc>
              <a:buNone/>
            </a:pPr>
            <a:r>
              <a:rPr lang="en-US" sz="1200" b="1" dirty="0"/>
              <a:t>NOT FDIC INSURED * NO BANK GUARANTEE * MAY LOSE VALUE</a:t>
            </a:r>
            <a:endParaRPr lang="en-US" sz="1200" dirty="0"/>
          </a:p>
        </p:txBody>
      </p:sp>
    </p:spTree>
    <p:extLst>
      <p:ext uri="{BB962C8B-B14F-4D97-AF65-F5344CB8AC3E}">
        <p14:creationId xmlns:p14="http://schemas.microsoft.com/office/powerpoint/2010/main" val="316174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ggy bank with coins&#10;&#10;AI-generated content may be incorrect.">
            <a:extLst>
              <a:ext uri="{FF2B5EF4-FFF2-40B4-BE49-F238E27FC236}">
                <a16:creationId xmlns:a16="http://schemas.microsoft.com/office/drawing/2014/main" id="{362ADE00-D7B4-02DC-91E6-2E8DCACA43C6}"/>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9530" r="29530"/>
          <a:stretch>
            <a:fillRect/>
          </a:stretch>
        </p:blipFill>
        <p:spPr>
          <a:ln>
            <a:noFill/>
          </a:ln>
        </p:spPr>
      </p:pic>
      <p:sp>
        <p:nvSpPr>
          <p:cNvPr id="7" name="Content Placeholder 1">
            <a:extLst>
              <a:ext uri="{FF2B5EF4-FFF2-40B4-BE49-F238E27FC236}">
                <a16:creationId xmlns:a16="http://schemas.microsoft.com/office/drawing/2014/main" id="{64702A6D-4C12-A2A1-20E0-F9CEF1A15F35}"/>
              </a:ext>
            </a:extLst>
          </p:cNvPr>
          <p:cNvSpPr>
            <a:spLocks noGrp="1"/>
          </p:cNvSpPr>
          <p:nvPr>
            <p:ph idx="1"/>
          </p:nvPr>
        </p:nvSpPr>
        <p:spPr>
          <a:xfrm>
            <a:off x="5088471" y="1974481"/>
            <a:ext cx="6336086" cy="3709413"/>
          </a:xfrm>
        </p:spPr>
        <p:txBody>
          <a:bodyPr/>
          <a:lstStyle/>
          <a:p>
            <a:pPr marL="0" indent="0">
              <a:lnSpc>
                <a:spcPts val="4600"/>
              </a:lnSpc>
              <a:buNone/>
            </a:pPr>
            <a:r>
              <a:rPr lang="en-US" sz="3200" dirty="0">
                <a:latin typeface="+mj-lt"/>
              </a:rPr>
              <a:t>Do not save what is left after spending but spend what is left after saving. </a:t>
            </a:r>
          </a:p>
          <a:p>
            <a:pPr marL="0" indent="0">
              <a:lnSpc>
                <a:spcPts val="4600"/>
              </a:lnSpc>
              <a:buNone/>
            </a:pPr>
            <a:r>
              <a:rPr lang="en-US" sz="18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 WARREN BUFFETT</a:t>
            </a:r>
          </a:p>
        </p:txBody>
      </p:sp>
      <p:sp>
        <p:nvSpPr>
          <p:cNvPr id="8" name="TextBox 7">
            <a:extLst>
              <a:ext uri="{FF2B5EF4-FFF2-40B4-BE49-F238E27FC236}">
                <a16:creationId xmlns:a16="http://schemas.microsoft.com/office/drawing/2014/main" id="{D198407C-30FB-8DD2-E68B-D0FD2F8331FA}"/>
              </a:ext>
            </a:extLst>
          </p:cNvPr>
          <p:cNvSpPr txBox="1"/>
          <p:nvPr/>
        </p:nvSpPr>
        <p:spPr>
          <a:xfrm>
            <a:off x="4750824" y="823793"/>
            <a:ext cx="924107" cy="4708981"/>
          </a:xfrm>
          <a:prstGeom prst="rect">
            <a:avLst/>
          </a:prstGeom>
          <a:noFill/>
        </p:spPr>
        <p:txBody>
          <a:bodyPr wrap="square" rtlCol="0">
            <a:spAutoFit/>
          </a:bodyPr>
          <a:lstStyle/>
          <a:p>
            <a:r>
              <a:rPr lang="en-US" sz="30000" dirty="0">
                <a:solidFill>
                  <a:schemeClr val="accent4">
                    <a:alpha val="17000"/>
                  </a:schemeClr>
                </a:solidFill>
                <a:latin typeface="+mj-lt"/>
              </a:rPr>
              <a:t>“</a:t>
            </a:r>
            <a:endParaRPr lang="en-US" sz="30000" dirty="0">
              <a:solidFill>
                <a:schemeClr val="accent4">
                  <a:alpha val="17000"/>
                </a:schemeClr>
              </a:solidFill>
            </a:endParaRPr>
          </a:p>
        </p:txBody>
      </p:sp>
      <p:sp>
        <p:nvSpPr>
          <p:cNvPr id="5" name="Rectangle 4">
            <a:extLst>
              <a:ext uri="{FF2B5EF4-FFF2-40B4-BE49-F238E27FC236}">
                <a16:creationId xmlns:a16="http://schemas.microsoft.com/office/drawing/2014/main" id="{3814B17E-7A09-25D5-8226-BDF7B64587CD}"/>
              </a:ext>
            </a:extLst>
          </p:cNvPr>
          <p:cNvSpPr/>
          <p:nvPr/>
        </p:nvSpPr>
        <p:spPr>
          <a:xfrm>
            <a:off x="-1" y="0"/>
            <a:ext cx="4206875" cy="6858000"/>
          </a:xfrm>
          <a:prstGeom prst="rect">
            <a:avLst/>
          </a:prstGeom>
          <a:solidFill>
            <a:schemeClr val="dk1">
              <a:alpha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79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dart hitting the center of a dartboard&#10;&#10;AI-generated content may be incorrect.">
            <a:extLst>
              <a:ext uri="{FF2B5EF4-FFF2-40B4-BE49-F238E27FC236}">
                <a16:creationId xmlns:a16="http://schemas.microsoft.com/office/drawing/2014/main" id="{A78E46FC-255D-4672-8BAF-28464349B09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9552" r="29552"/>
          <a:stretch>
            <a:fillRect/>
          </a:stretch>
        </p:blipFill>
        <p:spPr>
          <a:ln>
            <a:noFill/>
          </a:ln>
        </p:spPr>
      </p:pic>
      <p:sp>
        <p:nvSpPr>
          <p:cNvPr id="7" name="Content Placeholder 1">
            <a:extLst>
              <a:ext uri="{FF2B5EF4-FFF2-40B4-BE49-F238E27FC236}">
                <a16:creationId xmlns:a16="http://schemas.microsoft.com/office/drawing/2014/main" id="{64702A6D-4C12-A2A1-20E0-F9CEF1A15F35}"/>
              </a:ext>
            </a:extLst>
          </p:cNvPr>
          <p:cNvSpPr>
            <a:spLocks noGrp="1"/>
          </p:cNvSpPr>
          <p:nvPr>
            <p:ph idx="1"/>
          </p:nvPr>
        </p:nvSpPr>
        <p:spPr>
          <a:xfrm>
            <a:off x="5088471" y="1974481"/>
            <a:ext cx="6336086" cy="3709413"/>
          </a:xfrm>
        </p:spPr>
        <p:txBody>
          <a:bodyPr/>
          <a:lstStyle/>
          <a:p>
            <a:pPr marL="0" indent="0">
              <a:lnSpc>
                <a:spcPts val="4600"/>
              </a:lnSpc>
              <a:buNone/>
            </a:pPr>
            <a:r>
              <a:rPr lang="en-US" sz="3200" dirty="0">
                <a:latin typeface="+mj-lt"/>
              </a:rPr>
              <a:t>A dream written down becomes a goal. A goal broken down into steps becomes a plan. A plan backed by action becomes reality.  </a:t>
            </a:r>
          </a:p>
          <a:p>
            <a:pPr marL="0" indent="0">
              <a:lnSpc>
                <a:spcPts val="4600"/>
              </a:lnSpc>
              <a:buNone/>
            </a:pPr>
            <a:r>
              <a:rPr lang="en-US" sz="18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 UNKNOWN</a:t>
            </a:r>
          </a:p>
        </p:txBody>
      </p:sp>
      <p:sp>
        <p:nvSpPr>
          <p:cNvPr id="8" name="TextBox 7">
            <a:extLst>
              <a:ext uri="{FF2B5EF4-FFF2-40B4-BE49-F238E27FC236}">
                <a16:creationId xmlns:a16="http://schemas.microsoft.com/office/drawing/2014/main" id="{D198407C-30FB-8DD2-E68B-D0FD2F8331FA}"/>
              </a:ext>
            </a:extLst>
          </p:cNvPr>
          <p:cNvSpPr txBox="1"/>
          <p:nvPr/>
        </p:nvSpPr>
        <p:spPr>
          <a:xfrm>
            <a:off x="4750824" y="823793"/>
            <a:ext cx="924107" cy="4708981"/>
          </a:xfrm>
          <a:prstGeom prst="rect">
            <a:avLst/>
          </a:prstGeom>
          <a:noFill/>
        </p:spPr>
        <p:txBody>
          <a:bodyPr wrap="square" rtlCol="0">
            <a:spAutoFit/>
          </a:bodyPr>
          <a:lstStyle/>
          <a:p>
            <a:r>
              <a:rPr lang="en-US" sz="30000" dirty="0">
                <a:solidFill>
                  <a:schemeClr val="accent4">
                    <a:alpha val="17000"/>
                  </a:schemeClr>
                </a:solidFill>
                <a:latin typeface="+mj-lt"/>
              </a:rPr>
              <a:t>“</a:t>
            </a:r>
            <a:endParaRPr lang="en-US" sz="30000" dirty="0">
              <a:solidFill>
                <a:schemeClr val="accent4">
                  <a:alpha val="17000"/>
                </a:schemeClr>
              </a:solidFill>
            </a:endParaRPr>
          </a:p>
        </p:txBody>
      </p:sp>
      <p:sp>
        <p:nvSpPr>
          <p:cNvPr id="5" name="Rectangle 4">
            <a:extLst>
              <a:ext uri="{FF2B5EF4-FFF2-40B4-BE49-F238E27FC236}">
                <a16:creationId xmlns:a16="http://schemas.microsoft.com/office/drawing/2014/main" id="{43A938CA-AE5F-C5C4-31CF-185BBFF343D5}"/>
              </a:ext>
            </a:extLst>
          </p:cNvPr>
          <p:cNvSpPr/>
          <p:nvPr/>
        </p:nvSpPr>
        <p:spPr>
          <a:xfrm>
            <a:off x="0" y="0"/>
            <a:ext cx="4206875" cy="6858000"/>
          </a:xfrm>
          <a:prstGeom prst="rect">
            <a:avLst/>
          </a:prstGeom>
          <a:solidFill>
            <a:schemeClr val="dk1">
              <a:alpha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57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944C4E-167D-429E-9BAC-A338CAF3F77F}"/>
              </a:ext>
            </a:extLst>
          </p:cNvPr>
          <p:cNvSpPr>
            <a:spLocks noGrp="1"/>
          </p:cNvSpPr>
          <p:nvPr>
            <p:ph type="sldNum" sz="quarter" idx="12"/>
          </p:nvPr>
        </p:nvSpPr>
        <p:spPr/>
        <p:txBody>
          <a:bodyPr/>
          <a:lstStyle/>
          <a:p>
            <a:fld id="{A3DA3D6A-6DDB-44AC-922F-0D6A3F925C34}" type="slidenum">
              <a:rPr lang="en-US" smtClean="0"/>
              <a:pPr/>
              <a:t>5</a:t>
            </a:fld>
            <a:endParaRPr lang="en-US" dirty="0"/>
          </a:p>
        </p:txBody>
      </p:sp>
      <p:sp>
        <p:nvSpPr>
          <p:cNvPr id="4" name="Title 3">
            <a:extLst>
              <a:ext uri="{FF2B5EF4-FFF2-40B4-BE49-F238E27FC236}">
                <a16:creationId xmlns:a16="http://schemas.microsoft.com/office/drawing/2014/main" id="{1BC436DD-1E7C-4EE9-B26A-AA4A4EDE024C}"/>
              </a:ext>
            </a:extLst>
          </p:cNvPr>
          <p:cNvSpPr>
            <a:spLocks noGrp="1"/>
          </p:cNvSpPr>
          <p:nvPr>
            <p:ph type="title"/>
          </p:nvPr>
        </p:nvSpPr>
        <p:spPr/>
        <p:txBody>
          <a:bodyPr>
            <a:normAutofit/>
          </a:bodyPr>
          <a:lstStyle/>
          <a:p>
            <a:r>
              <a:rPr lang="en-US" dirty="0"/>
              <a:t>Be SMART About Goals</a:t>
            </a:r>
          </a:p>
        </p:txBody>
      </p:sp>
      <p:pic>
        <p:nvPicPr>
          <p:cNvPr id="53" name="Picture 52" descr="A close-up of a graph&#10;&#10;AI-generated content may be incorrect.">
            <a:extLst>
              <a:ext uri="{FF2B5EF4-FFF2-40B4-BE49-F238E27FC236}">
                <a16:creationId xmlns:a16="http://schemas.microsoft.com/office/drawing/2014/main" id="{59F215DF-15F5-D24A-2F86-54009B9AAA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9811" y="1828800"/>
            <a:ext cx="9041637" cy="3722840"/>
          </a:xfrm>
          <a:prstGeom prst="rect">
            <a:avLst/>
          </a:prstGeom>
        </p:spPr>
      </p:pic>
    </p:spTree>
    <p:extLst>
      <p:ext uri="{BB962C8B-B14F-4D97-AF65-F5344CB8AC3E}">
        <p14:creationId xmlns:p14="http://schemas.microsoft.com/office/powerpoint/2010/main" val="66468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944C4E-167D-429E-9BAC-A338CAF3F77F}"/>
              </a:ext>
            </a:extLst>
          </p:cNvPr>
          <p:cNvSpPr>
            <a:spLocks noGrp="1"/>
          </p:cNvSpPr>
          <p:nvPr>
            <p:ph type="sldNum" sz="quarter" idx="12"/>
          </p:nvPr>
        </p:nvSpPr>
        <p:spPr/>
        <p:txBody>
          <a:bodyPr/>
          <a:lstStyle/>
          <a:p>
            <a:fld id="{A3DA3D6A-6DDB-44AC-922F-0D6A3F925C34}" type="slidenum">
              <a:rPr lang="en-US" smtClean="0"/>
              <a:pPr/>
              <a:t>6</a:t>
            </a:fld>
            <a:endParaRPr lang="en-US" dirty="0"/>
          </a:p>
        </p:txBody>
      </p:sp>
      <p:sp>
        <p:nvSpPr>
          <p:cNvPr id="4" name="Title 3">
            <a:extLst>
              <a:ext uri="{FF2B5EF4-FFF2-40B4-BE49-F238E27FC236}">
                <a16:creationId xmlns:a16="http://schemas.microsoft.com/office/drawing/2014/main" id="{1BC436DD-1E7C-4EE9-B26A-AA4A4EDE024C}"/>
              </a:ext>
            </a:extLst>
          </p:cNvPr>
          <p:cNvSpPr>
            <a:spLocks noGrp="1"/>
          </p:cNvSpPr>
          <p:nvPr>
            <p:ph type="title"/>
          </p:nvPr>
        </p:nvSpPr>
        <p:spPr/>
        <p:txBody>
          <a:bodyPr>
            <a:normAutofit/>
          </a:bodyPr>
          <a:lstStyle/>
          <a:p>
            <a:r>
              <a:rPr lang="en-US" dirty="0"/>
              <a:t>Road to Financial Freedom</a:t>
            </a:r>
          </a:p>
        </p:txBody>
      </p:sp>
      <p:sp>
        <p:nvSpPr>
          <p:cNvPr id="2" name="Freeform 5">
            <a:extLst>
              <a:ext uri="{FF2B5EF4-FFF2-40B4-BE49-F238E27FC236}">
                <a16:creationId xmlns:a16="http://schemas.microsoft.com/office/drawing/2014/main" id="{A28DDAA9-D9A6-4FC5-E25C-51EF836170B9}"/>
              </a:ext>
            </a:extLst>
          </p:cNvPr>
          <p:cNvSpPr>
            <a:spLocks/>
          </p:cNvSpPr>
          <p:nvPr/>
        </p:nvSpPr>
        <p:spPr bwMode="auto">
          <a:xfrm>
            <a:off x="-35120" y="1371600"/>
            <a:ext cx="8609292" cy="5494420"/>
          </a:xfrm>
          <a:custGeom>
            <a:avLst/>
            <a:gdLst>
              <a:gd name="T0" fmla="*/ 3413 w 3414"/>
              <a:gd name="T1" fmla="*/ 2170 h 2178"/>
              <a:gd name="T2" fmla="*/ 1832 w 3414"/>
              <a:gd name="T3" fmla="*/ 1121 h 2178"/>
              <a:gd name="T4" fmla="*/ 1340 w 3414"/>
              <a:gd name="T5" fmla="*/ 1124 h 2178"/>
              <a:gd name="T6" fmla="*/ 746 w 3414"/>
              <a:gd name="T7" fmla="*/ 1045 h 2178"/>
              <a:gd name="T8" fmla="*/ 708 w 3414"/>
              <a:gd name="T9" fmla="*/ 983 h 2178"/>
              <a:gd name="T10" fmla="*/ 722 w 3414"/>
              <a:gd name="T11" fmla="*/ 913 h 2178"/>
              <a:gd name="T12" fmla="*/ 765 w 3414"/>
              <a:gd name="T13" fmla="*/ 873 h 2178"/>
              <a:gd name="T14" fmla="*/ 833 w 3414"/>
              <a:gd name="T15" fmla="*/ 837 h 2178"/>
              <a:gd name="T16" fmla="*/ 1150 w 3414"/>
              <a:gd name="T17" fmla="*/ 745 h 2178"/>
              <a:gd name="T18" fmla="*/ 1521 w 3414"/>
              <a:gd name="T19" fmla="*/ 516 h 2178"/>
              <a:gd name="T20" fmla="*/ 1494 w 3414"/>
              <a:gd name="T21" fmla="*/ 320 h 2178"/>
              <a:gd name="T22" fmla="*/ 1110 w 3414"/>
              <a:gd name="T23" fmla="*/ 129 h 2178"/>
              <a:gd name="T24" fmla="*/ 597 w 3414"/>
              <a:gd name="T25" fmla="*/ 43 h 2178"/>
              <a:gd name="T26" fmla="*/ 0 w 3414"/>
              <a:gd name="T27" fmla="*/ 0 h 2178"/>
              <a:gd name="T28" fmla="*/ 0 w 3414"/>
              <a:gd name="T29" fmla="*/ 209 h 2178"/>
              <a:gd name="T30" fmla="*/ 207 w 3414"/>
              <a:gd name="T31" fmla="*/ 220 h 2178"/>
              <a:gd name="T32" fmla="*/ 292 w 3414"/>
              <a:gd name="T33" fmla="*/ 226 h 2178"/>
              <a:gd name="T34" fmla="*/ 567 w 3414"/>
              <a:gd name="T35" fmla="*/ 241 h 2178"/>
              <a:gd name="T36" fmla="*/ 684 w 3414"/>
              <a:gd name="T37" fmla="*/ 249 h 2178"/>
              <a:gd name="T38" fmla="*/ 1013 w 3414"/>
              <a:gd name="T39" fmla="*/ 394 h 2178"/>
              <a:gd name="T40" fmla="*/ 904 w 3414"/>
              <a:gd name="T41" fmla="*/ 523 h 2178"/>
              <a:gd name="T42" fmla="*/ 817 w 3414"/>
              <a:gd name="T43" fmla="*/ 554 h 2178"/>
              <a:gd name="T44" fmla="*/ 117 w 3414"/>
              <a:gd name="T45" fmla="*/ 858 h 2178"/>
              <a:gd name="T46" fmla="*/ 72 w 3414"/>
              <a:gd name="T47" fmla="*/ 920 h 2178"/>
              <a:gd name="T48" fmla="*/ 47 w 3414"/>
              <a:gd name="T49" fmla="*/ 990 h 2178"/>
              <a:gd name="T50" fmla="*/ 52 w 3414"/>
              <a:gd name="T51" fmla="*/ 1121 h 2178"/>
              <a:gd name="T52" fmla="*/ 849 w 3414"/>
              <a:gd name="T53" fmla="*/ 1485 h 2178"/>
              <a:gd name="T54" fmla="*/ 1613 w 3414"/>
              <a:gd name="T55" fmla="*/ 1541 h 2178"/>
              <a:gd name="T56" fmla="*/ 2144 w 3414"/>
              <a:gd name="T57" fmla="*/ 1848 h 2178"/>
              <a:gd name="T58" fmla="*/ 2125 w 3414"/>
              <a:gd name="T59" fmla="*/ 2178 h 2178"/>
              <a:gd name="T60" fmla="*/ 3414 w 3414"/>
              <a:gd name="T61" fmla="*/ 2178 h 2178"/>
              <a:gd name="T62" fmla="*/ 3413 w 3414"/>
              <a:gd name="T63" fmla="*/ 21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4" h="2178">
                <a:moveTo>
                  <a:pt x="3413" y="2170"/>
                </a:moveTo>
                <a:cubicBezTo>
                  <a:pt x="3269" y="1591"/>
                  <a:pt x="2632" y="1151"/>
                  <a:pt x="1832" y="1121"/>
                </a:cubicBezTo>
                <a:cubicBezTo>
                  <a:pt x="1670" y="1115"/>
                  <a:pt x="1503" y="1126"/>
                  <a:pt x="1340" y="1124"/>
                </a:cubicBezTo>
                <a:cubicBezTo>
                  <a:pt x="1182" y="1123"/>
                  <a:pt x="859" y="1139"/>
                  <a:pt x="746" y="1045"/>
                </a:cubicBezTo>
                <a:cubicBezTo>
                  <a:pt x="726" y="1028"/>
                  <a:pt x="713" y="1006"/>
                  <a:pt x="708" y="983"/>
                </a:cubicBezTo>
                <a:cubicBezTo>
                  <a:pt x="704" y="960"/>
                  <a:pt x="708" y="935"/>
                  <a:pt x="722" y="913"/>
                </a:cubicBezTo>
                <a:cubicBezTo>
                  <a:pt x="731" y="899"/>
                  <a:pt x="746" y="885"/>
                  <a:pt x="765" y="873"/>
                </a:cubicBezTo>
                <a:cubicBezTo>
                  <a:pt x="784" y="860"/>
                  <a:pt x="807" y="848"/>
                  <a:pt x="833" y="837"/>
                </a:cubicBezTo>
                <a:cubicBezTo>
                  <a:pt x="934" y="793"/>
                  <a:pt x="1075" y="764"/>
                  <a:pt x="1150" y="745"/>
                </a:cubicBezTo>
                <a:cubicBezTo>
                  <a:pt x="1308" y="706"/>
                  <a:pt x="1471" y="645"/>
                  <a:pt x="1521" y="516"/>
                </a:cubicBezTo>
                <a:cubicBezTo>
                  <a:pt x="1548" y="448"/>
                  <a:pt x="1540" y="377"/>
                  <a:pt x="1494" y="320"/>
                </a:cubicBezTo>
                <a:cubicBezTo>
                  <a:pt x="1405" y="209"/>
                  <a:pt x="1242" y="163"/>
                  <a:pt x="1110" y="129"/>
                </a:cubicBezTo>
                <a:cubicBezTo>
                  <a:pt x="942" y="86"/>
                  <a:pt x="769" y="62"/>
                  <a:pt x="597" y="43"/>
                </a:cubicBezTo>
                <a:cubicBezTo>
                  <a:pt x="398" y="21"/>
                  <a:pt x="200" y="6"/>
                  <a:pt x="0" y="0"/>
                </a:cubicBezTo>
                <a:cubicBezTo>
                  <a:pt x="0" y="209"/>
                  <a:pt x="0" y="209"/>
                  <a:pt x="0" y="209"/>
                </a:cubicBezTo>
                <a:cubicBezTo>
                  <a:pt x="73" y="216"/>
                  <a:pt x="134" y="215"/>
                  <a:pt x="207" y="220"/>
                </a:cubicBezTo>
                <a:cubicBezTo>
                  <a:pt x="230" y="221"/>
                  <a:pt x="268" y="224"/>
                  <a:pt x="292" y="226"/>
                </a:cubicBezTo>
                <a:cubicBezTo>
                  <a:pt x="399" y="230"/>
                  <a:pt x="461" y="236"/>
                  <a:pt x="567" y="241"/>
                </a:cubicBezTo>
                <a:cubicBezTo>
                  <a:pt x="585" y="243"/>
                  <a:pt x="660" y="247"/>
                  <a:pt x="684" y="249"/>
                </a:cubicBezTo>
                <a:cubicBezTo>
                  <a:pt x="804" y="259"/>
                  <a:pt x="987" y="285"/>
                  <a:pt x="1013" y="394"/>
                </a:cubicBezTo>
                <a:cubicBezTo>
                  <a:pt x="1027" y="450"/>
                  <a:pt x="985" y="488"/>
                  <a:pt x="904" y="523"/>
                </a:cubicBezTo>
                <a:cubicBezTo>
                  <a:pt x="877" y="535"/>
                  <a:pt x="848" y="545"/>
                  <a:pt x="817" y="554"/>
                </a:cubicBezTo>
                <a:cubicBezTo>
                  <a:pt x="575" y="629"/>
                  <a:pt x="293" y="654"/>
                  <a:pt x="117" y="858"/>
                </a:cubicBezTo>
                <a:cubicBezTo>
                  <a:pt x="101" y="877"/>
                  <a:pt x="86" y="897"/>
                  <a:pt x="72" y="920"/>
                </a:cubicBezTo>
                <a:cubicBezTo>
                  <a:pt x="61" y="942"/>
                  <a:pt x="53" y="965"/>
                  <a:pt x="47" y="990"/>
                </a:cubicBezTo>
                <a:cubicBezTo>
                  <a:pt x="37" y="1031"/>
                  <a:pt x="38" y="1075"/>
                  <a:pt x="52" y="1121"/>
                </a:cubicBezTo>
                <a:cubicBezTo>
                  <a:pt x="131" y="1375"/>
                  <a:pt x="560" y="1449"/>
                  <a:pt x="849" y="1485"/>
                </a:cubicBezTo>
                <a:cubicBezTo>
                  <a:pt x="1101" y="1516"/>
                  <a:pt x="1361" y="1512"/>
                  <a:pt x="1613" y="1541"/>
                </a:cubicBezTo>
                <a:cubicBezTo>
                  <a:pt x="1884" y="1572"/>
                  <a:pt x="2086" y="1700"/>
                  <a:pt x="2144" y="1848"/>
                </a:cubicBezTo>
                <a:cubicBezTo>
                  <a:pt x="2185" y="1953"/>
                  <a:pt x="2172" y="2070"/>
                  <a:pt x="2125" y="2178"/>
                </a:cubicBezTo>
                <a:cubicBezTo>
                  <a:pt x="3414" y="2178"/>
                  <a:pt x="3414" y="2178"/>
                  <a:pt x="3414" y="2178"/>
                </a:cubicBezTo>
                <a:cubicBezTo>
                  <a:pt x="3414" y="2176"/>
                  <a:pt x="3413" y="2173"/>
                  <a:pt x="3413" y="2170"/>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5E5EB5EC-1B05-FC02-9E49-F5148CD75570}"/>
              </a:ext>
            </a:extLst>
          </p:cNvPr>
          <p:cNvSpPr>
            <a:spLocks/>
          </p:cNvSpPr>
          <p:nvPr/>
        </p:nvSpPr>
        <p:spPr bwMode="auto">
          <a:xfrm>
            <a:off x="-1460" y="1452076"/>
            <a:ext cx="8505147" cy="5413945"/>
          </a:xfrm>
          <a:custGeom>
            <a:avLst/>
            <a:gdLst>
              <a:gd name="T0" fmla="*/ 3261 w 3373"/>
              <a:gd name="T1" fmla="*/ 1875 h 2146"/>
              <a:gd name="T2" fmla="*/ 3165 w 3373"/>
              <a:gd name="T3" fmla="*/ 1736 h 2146"/>
              <a:gd name="T4" fmla="*/ 3059 w 3373"/>
              <a:gd name="T5" fmla="*/ 1619 h 2146"/>
              <a:gd name="T6" fmla="*/ 2870 w 3373"/>
              <a:gd name="T7" fmla="*/ 1463 h 2146"/>
              <a:gd name="T8" fmla="*/ 2702 w 3373"/>
              <a:gd name="T9" fmla="*/ 1359 h 2146"/>
              <a:gd name="T10" fmla="*/ 2492 w 3373"/>
              <a:gd name="T11" fmla="*/ 1263 h 2146"/>
              <a:gd name="T12" fmla="*/ 2259 w 3373"/>
              <a:gd name="T13" fmla="*/ 1189 h 2146"/>
              <a:gd name="T14" fmla="*/ 2044 w 3373"/>
              <a:gd name="T15" fmla="*/ 1145 h 2146"/>
              <a:gd name="T16" fmla="*/ 1824 w 3373"/>
              <a:gd name="T17" fmla="*/ 1123 h 2146"/>
              <a:gd name="T18" fmla="*/ 1631 w 3373"/>
              <a:gd name="T19" fmla="*/ 1121 h 2146"/>
              <a:gd name="T20" fmla="*/ 1404 w 3373"/>
              <a:gd name="T21" fmla="*/ 1125 h 2146"/>
              <a:gd name="T22" fmla="*/ 1340 w 3373"/>
              <a:gd name="T23" fmla="*/ 1126 h 2146"/>
              <a:gd name="T24" fmla="*/ 1141 w 3373"/>
              <a:gd name="T25" fmla="*/ 1126 h 2146"/>
              <a:gd name="T26" fmla="*/ 924 w 3373"/>
              <a:gd name="T27" fmla="*/ 1113 h 2146"/>
              <a:gd name="T28" fmla="*/ 743 w 3373"/>
              <a:gd name="T29" fmla="*/ 1060 h 2146"/>
              <a:gd name="T30" fmla="*/ 709 w 3373"/>
              <a:gd name="T31" fmla="*/ 1036 h 2146"/>
              <a:gd name="T32" fmla="*/ 675 w 3373"/>
              <a:gd name="T33" fmla="*/ 884 h 2146"/>
              <a:gd name="T34" fmla="*/ 779 w 3373"/>
              <a:gd name="T35" fmla="*/ 792 h 2146"/>
              <a:gd name="T36" fmla="*/ 990 w 3373"/>
              <a:gd name="T37" fmla="*/ 718 h 2146"/>
              <a:gd name="T38" fmla="*/ 1196 w 3373"/>
              <a:gd name="T39" fmla="*/ 666 h 2146"/>
              <a:gd name="T40" fmla="*/ 1397 w 3373"/>
              <a:gd name="T41" fmla="*/ 576 h 2146"/>
              <a:gd name="T42" fmla="*/ 1482 w 3373"/>
              <a:gd name="T43" fmla="*/ 469 h 2146"/>
              <a:gd name="T44" fmla="*/ 1420 w 3373"/>
              <a:gd name="T45" fmla="*/ 262 h 2146"/>
              <a:gd name="T46" fmla="*/ 1275 w 3373"/>
              <a:gd name="T47" fmla="*/ 173 h 2146"/>
              <a:gd name="T48" fmla="*/ 1094 w 3373"/>
              <a:gd name="T49" fmla="*/ 119 h 2146"/>
              <a:gd name="T50" fmla="*/ 1008 w 3373"/>
              <a:gd name="T51" fmla="*/ 98 h 2146"/>
              <a:gd name="T52" fmla="*/ 848 w 3373"/>
              <a:gd name="T53" fmla="*/ 72 h 2146"/>
              <a:gd name="T54" fmla="*/ 629 w 3373"/>
              <a:gd name="T55" fmla="*/ 45 h 2146"/>
              <a:gd name="T56" fmla="*/ 409 w 3373"/>
              <a:gd name="T57" fmla="*/ 20 h 2146"/>
              <a:gd name="T58" fmla="*/ 188 w 3373"/>
              <a:gd name="T59" fmla="*/ 3 h 2146"/>
              <a:gd name="T60" fmla="*/ 45 w 3373"/>
              <a:gd name="T61" fmla="*/ 0 h 2146"/>
              <a:gd name="T62" fmla="*/ 62 w 3373"/>
              <a:gd name="T63" fmla="*/ 9 h 2146"/>
              <a:gd name="T64" fmla="*/ 222 w 3373"/>
              <a:gd name="T65" fmla="*/ 14 h 2146"/>
              <a:gd name="T66" fmla="*/ 443 w 3373"/>
              <a:gd name="T67" fmla="*/ 33 h 2146"/>
              <a:gd name="T68" fmla="*/ 663 w 3373"/>
              <a:gd name="T69" fmla="*/ 58 h 2146"/>
              <a:gd name="T70" fmla="*/ 881 w 3373"/>
              <a:gd name="T71" fmla="*/ 87 h 2146"/>
              <a:gd name="T72" fmla="*/ 1024 w 3373"/>
              <a:gd name="T73" fmla="*/ 111 h 2146"/>
              <a:gd name="T74" fmla="*/ 1127 w 3373"/>
              <a:gd name="T75" fmla="*/ 138 h 2146"/>
              <a:gd name="T76" fmla="*/ 1306 w 3373"/>
              <a:gd name="T77" fmla="*/ 198 h 2146"/>
              <a:gd name="T78" fmla="*/ 1462 w 3373"/>
              <a:gd name="T79" fmla="*/ 335 h 2146"/>
              <a:gd name="T80" fmla="*/ 1456 w 3373"/>
              <a:gd name="T81" fmla="*/ 492 h 2146"/>
              <a:gd name="T82" fmla="*/ 1264 w 3373"/>
              <a:gd name="T83" fmla="*/ 629 h 2146"/>
              <a:gd name="T84" fmla="*/ 1072 w 3373"/>
              <a:gd name="T85" fmla="*/ 683 h 2146"/>
              <a:gd name="T86" fmla="*/ 850 w 3373"/>
              <a:gd name="T87" fmla="*/ 745 h 2146"/>
              <a:gd name="T88" fmla="*/ 691 w 3373"/>
              <a:gd name="T89" fmla="*/ 832 h 2146"/>
              <a:gd name="T90" fmla="*/ 686 w 3373"/>
              <a:gd name="T91" fmla="*/ 1029 h 2146"/>
              <a:gd name="T92" fmla="*/ 717 w 3373"/>
              <a:gd name="T93" fmla="*/ 1057 h 2146"/>
              <a:gd name="T94" fmla="*/ 805 w 3373"/>
              <a:gd name="T95" fmla="*/ 1102 h 2146"/>
              <a:gd name="T96" fmla="*/ 1008 w 3373"/>
              <a:gd name="T97" fmla="*/ 1136 h 2146"/>
              <a:gd name="T98" fmla="*/ 1212 w 3373"/>
              <a:gd name="T99" fmla="*/ 1142 h 2146"/>
              <a:gd name="T100" fmla="*/ 1360 w 3373"/>
              <a:gd name="T101" fmla="*/ 1143 h 2146"/>
              <a:gd name="T102" fmla="*/ 1470 w 3373"/>
              <a:gd name="T103" fmla="*/ 1141 h 2146"/>
              <a:gd name="T104" fmla="*/ 1696 w 3373"/>
              <a:gd name="T105" fmla="*/ 1137 h 2146"/>
              <a:gd name="T106" fmla="*/ 1919 w 3373"/>
              <a:gd name="T107" fmla="*/ 1147 h 2146"/>
              <a:gd name="T108" fmla="*/ 2137 w 3373"/>
              <a:gd name="T109" fmla="*/ 1179 h 2146"/>
              <a:gd name="T110" fmla="*/ 2350 w 3373"/>
              <a:gd name="T111" fmla="*/ 1233 h 2146"/>
              <a:gd name="T112" fmla="*/ 2557 w 3373"/>
              <a:gd name="T113" fmla="*/ 1309 h 2146"/>
              <a:gd name="T114" fmla="*/ 2759 w 3373"/>
              <a:gd name="T115" fmla="*/ 1411 h 2146"/>
              <a:gd name="T116" fmla="*/ 2952 w 3373"/>
              <a:gd name="T117" fmla="*/ 1546 h 2146"/>
              <a:gd name="T118" fmla="*/ 3131 w 3373"/>
              <a:gd name="T119" fmla="*/ 1722 h 2146"/>
              <a:gd name="T120" fmla="*/ 3225 w 3373"/>
              <a:gd name="T121" fmla="*/ 1851 h 2146"/>
              <a:gd name="T122" fmla="*/ 3338 w 3373"/>
              <a:gd name="T123" fmla="*/ 209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3" h="2146">
                <a:moveTo>
                  <a:pt x="3365" y="2116"/>
                </a:moveTo>
                <a:cubicBezTo>
                  <a:pt x="3363" y="2109"/>
                  <a:pt x="3361" y="2102"/>
                  <a:pt x="3359" y="2095"/>
                </a:cubicBezTo>
                <a:cubicBezTo>
                  <a:pt x="3355" y="2083"/>
                  <a:pt x="3351" y="2070"/>
                  <a:pt x="3347" y="2058"/>
                </a:cubicBezTo>
                <a:cubicBezTo>
                  <a:pt x="3340" y="2041"/>
                  <a:pt x="3334" y="2023"/>
                  <a:pt x="3327" y="2006"/>
                </a:cubicBezTo>
                <a:cubicBezTo>
                  <a:pt x="3321" y="1993"/>
                  <a:pt x="3315" y="1980"/>
                  <a:pt x="3309" y="1967"/>
                </a:cubicBezTo>
                <a:cubicBezTo>
                  <a:pt x="3308" y="1964"/>
                  <a:pt x="3307" y="1961"/>
                  <a:pt x="3306" y="1959"/>
                </a:cubicBezTo>
                <a:cubicBezTo>
                  <a:pt x="3299" y="1944"/>
                  <a:pt x="3291" y="1930"/>
                  <a:pt x="3284" y="1915"/>
                </a:cubicBezTo>
                <a:cubicBezTo>
                  <a:pt x="3276" y="1902"/>
                  <a:pt x="3269" y="1888"/>
                  <a:pt x="3261" y="1875"/>
                </a:cubicBezTo>
                <a:cubicBezTo>
                  <a:pt x="3255" y="1865"/>
                  <a:pt x="3250" y="1855"/>
                  <a:pt x="3244" y="1846"/>
                </a:cubicBezTo>
                <a:cubicBezTo>
                  <a:pt x="3242" y="1843"/>
                  <a:pt x="3240" y="1840"/>
                  <a:pt x="3238" y="1837"/>
                </a:cubicBezTo>
                <a:cubicBezTo>
                  <a:pt x="3234" y="1830"/>
                  <a:pt x="3229" y="1824"/>
                  <a:pt x="3225" y="1817"/>
                </a:cubicBezTo>
                <a:cubicBezTo>
                  <a:pt x="3221" y="1812"/>
                  <a:pt x="3218" y="1807"/>
                  <a:pt x="3214" y="1801"/>
                </a:cubicBezTo>
                <a:cubicBezTo>
                  <a:pt x="3211" y="1797"/>
                  <a:pt x="3208" y="1793"/>
                  <a:pt x="3205" y="1789"/>
                </a:cubicBezTo>
                <a:cubicBezTo>
                  <a:pt x="3200" y="1782"/>
                  <a:pt x="3195" y="1775"/>
                  <a:pt x="3190" y="1768"/>
                </a:cubicBezTo>
                <a:cubicBezTo>
                  <a:pt x="3188" y="1766"/>
                  <a:pt x="3186" y="1763"/>
                  <a:pt x="3185" y="1761"/>
                </a:cubicBezTo>
                <a:cubicBezTo>
                  <a:pt x="3178" y="1753"/>
                  <a:pt x="3172" y="1744"/>
                  <a:pt x="3165" y="1736"/>
                </a:cubicBezTo>
                <a:cubicBezTo>
                  <a:pt x="3165" y="1735"/>
                  <a:pt x="3164" y="1735"/>
                  <a:pt x="3164" y="1734"/>
                </a:cubicBezTo>
                <a:cubicBezTo>
                  <a:pt x="3156" y="1724"/>
                  <a:pt x="3148" y="1715"/>
                  <a:pt x="3140" y="1706"/>
                </a:cubicBezTo>
                <a:cubicBezTo>
                  <a:pt x="3132" y="1696"/>
                  <a:pt x="3123" y="1686"/>
                  <a:pt x="3115" y="1677"/>
                </a:cubicBezTo>
                <a:cubicBezTo>
                  <a:pt x="3106" y="1667"/>
                  <a:pt x="3098" y="1658"/>
                  <a:pt x="3089" y="1649"/>
                </a:cubicBezTo>
                <a:cubicBezTo>
                  <a:pt x="3083" y="1643"/>
                  <a:pt x="3078" y="1638"/>
                  <a:pt x="3072" y="1632"/>
                </a:cubicBezTo>
                <a:cubicBezTo>
                  <a:pt x="3071" y="1631"/>
                  <a:pt x="3070" y="1630"/>
                  <a:pt x="3070" y="1630"/>
                </a:cubicBezTo>
                <a:cubicBezTo>
                  <a:pt x="3069" y="1629"/>
                  <a:pt x="3068" y="1628"/>
                  <a:pt x="3068" y="1628"/>
                </a:cubicBezTo>
                <a:cubicBezTo>
                  <a:pt x="3065" y="1625"/>
                  <a:pt x="3062" y="1622"/>
                  <a:pt x="3059" y="1619"/>
                </a:cubicBezTo>
                <a:cubicBezTo>
                  <a:pt x="3050" y="1610"/>
                  <a:pt x="3041" y="1602"/>
                  <a:pt x="3033" y="1594"/>
                </a:cubicBezTo>
                <a:cubicBezTo>
                  <a:pt x="3024" y="1586"/>
                  <a:pt x="3015" y="1578"/>
                  <a:pt x="3006" y="1570"/>
                </a:cubicBezTo>
                <a:cubicBezTo>
                  <a:pt x="2997" y="1562"/>
                  <a:pt x="2988" y="1554"/>
                  <a:pt x="2979" y="1547"/>
                </a:cubicBezTo>
                <a:cubicBezTo>
                  <a:pt x="2975" y="1543"/>
                  <a:pt x="2971" y="1539"/>
                  <a:pt x="2966" y="1535"/>
                </a:cubicBezTo>
                <a:cubicBezTo>
                  <a:pt x="2962" y="1532"/>
                  <a:pt x="2957" y="1528"/>
                  <a:pt x="2952" y="1524"/>
                </a:cubicBezTo>
                <a:cubicBezTo>
                  <a:pt x="2943" y="1517"/>
                  <a:pt x="2934" y="1510"/>
                  <a:pt x="2925" y="1503"/>
                </a:cubicBezTo>
                <a:cubicBezTo>
                  <a:pt x="2916" y="1496"/>
                  <a:pt x="2907" y="1489"/>
                  <a:pt x="2898" y="1483"/>
                </a:cubicBezTo>
                <a:cubicBezTo>
                  <a:pt x="2889" y="1476"/>
                  <a:pt x="2880" y="1469"/>
                  <a:pt x="2870" y="1463"/>
                </a:cubicBezTo>
                <a:cubicBezTo>
                  <a:pt x="2866" y="1460"/>
                  <a:pt x="2861" y="1456"/>
                  <a:pt x="2856" y="1453"/>
                </a:cubicBezTo>
                <a:cubicBezTo>
                  <a:pt x="2852" y="1450"/>
                  <a:pt x="2847" y="1447"/>
                  <a:pt x="2843" y="1444"/>
                </a:cubicBezTo>
                <a:cubicBezTo>
                  <a:pt x="2833" y="1438"/>
                  <a:pt x="2824" y="1432"/>
                  <a:pt x="2815" y="1426"/>
                </a:cubicBezTo>
                <a:cubicBezTo>
                  <a:pt x="2805" y="1420"/>
                  <a:pt x="2796" y="1414"/>
                  <a:pt x="2787" y="1408"/>
                </a:cubicBezTo>
                <a:cubicBezTo>
                  <a:pt x="2777" y="1402"/>
                  <a:pt x="2768" y="1397"/>
                  <a:pt x="2758" y="1391"/>
                </a:cubicBezTo>
                <a:cubicBezTo>
                  <a:pt x="2752" y="1388"/>
                  <a:pt x="2746" y="1384"/>
                  <a:pt x="2740" y="1380"/>
                </a:cubicBezTo>
                <a:cubicBezTo>
                  <a:pt x="2737" y="1378"/>
                  <a:pt x="2733" y="1377"/>
                  <a:pt x="2730" y="1375"/>
                </a:cubicBezTo>
                <a:cubicBezTo>
                  <a:pt x="2721" y="1370"/>
                  <a:pt x="2711" y="1364"/>
                  <a:pt x="2702" y="1359"/>
                </a:cubicBezTo>
                <a:cubicBezTo>
                  <a:pt x="2692" y="1354"/>
                  <a:pt x="2682" y="1349"/>
                  <a:pt x="2673" y="1344"/>
                </a:cubicBezTo>
                <a:cubicBezTo>
                  <a:pt x="2663" y="1339"/>
                  <a:pt x="2654" y="1334"/>
                  <a:pt x="2644" y="1330"/>
                </a:cubicBezTo>
                <a:cubicBezTo>
                  <a:pt x="2635" y="1325"/>
                  <a:pt x="2625" y="1320"/>
                  <a:pt x="2615" y="1316"/>
                </a:cubicBezTo>
                <a:cubicBezTo>
                  <a:pt x="2606" y="1311"/>
                  <a:pt x="2596" y="1307"/>
                  <a:pt x="2586" y="1302"/>
                </a:cubicBezTo>
                <a:cubicBezTo>
                  <a:pt x="2576" y="1298"/>
                  <a:pt x="2567" y="1294"/>
                  <a:pt x="2557" y="1290"/>
                </a:cubicBezTo>
                <a:cubicBezTo>
                  <a:pt x="2547" y="1285"/>
                  <a:pt x="2537" y="1281"/>
                  <a:pt x="2528" y="1277"/>
                </a:cubicBezTo>
                <a:cubicBezTo>
                  <a:pt x="2518" y="1273"/>
                  <a:pt x="2508" y="1269"/>
                  <a:pt x="2498" y="1266"/>
                </a:cubicBezTo>
                <a:cubicBezTo>
                  <a:pt x="2496" y="1265"/>
                  <a:pt x="2494" y="1264"/>
                  <a:pt x="2492" y="1263"/>
                </a:cubicBezTo>
                <a:cubicBezTo>
                  <a:pt x="2484" y="1260"/>
                  <a:pt x="2476" y="1257"/>
                  <a:pt x="2469" y="1254"/>
                </a:cubicBezTo>
                <a:cubicBezTo>
                  <a:pt x="2459" y="1251"/>
                  <a:pt x="2449" y="1247"/>
                  <a:pt x="2439" y="1244"/>
                </a:cubicBezTo>
                <a:cubicBezTo>
                  <a:pt x="2429" y="1240"/>
                  <a:pt x="2419" y="1237"/>
                  <a:pt x="2409" y="1233"/>
                </a:cubicBezTo>
                <a:cubicBezTo>
                  <a:pt x="2399" y="1230"/>
                  <a:pt x="2389" y="1227"/>
                  <a:pt x="2379" y="1223"/>
                </a:cubicBezTo>
                <a:cubicBezTo>
                  <a:pt x="2369" y="1220"/>
                  <a:pt x="2359" y="1217"/>
                  <a:pt x="2349" y="1214"/>
                </a:cubicBezTo>
                <a:cubicBezTo>
                  <a:pt x="2339" y="1211"/>
                  <a:pt x="2329" y="1208"/>
                  <a:pt x="2319" y="1205"/>
                </a:cubicBezTo>
                <a:cubicBezTo>
                  <a:pt x="2309" y="1202"/>
                  <a:pt x="2299" y="1200"/>
                  <a:pt x="2289" y="1197"/>
                </a:cubicBezTo>
                <a:cubicBezTo>
                  <a:pt x="2279" y="1194"/>
                  <a:pt x="2269" y="1191"/>
                  <a:pt x="2259" y="1189"/>
                </a:cubicBezTo>
                <a:cubicBezTo>
                  <a:pt x="2249" y="1186"/>
                  <a:pt x="2240" y="1184"/>
                  <a:pt x="2230" y="1182"/>
                </a:cubicBezTo>
                <a:cubicBezTo>
                  <a:pt x="2230" y="1182"/>
                  <a:pt x="2229" y="1181"/>
                  <a:pt x="2228" y="1181"/>
                </a:cubicBezTo>
                <a:cubicBezTo>
                  <a:pt x="2218" y="1179"/>
                  <a:pt x="2208" y="1176"/>
                  <a:pt x="2198" y="1174"/>
                </a:cubicBezTo>
                <a:cubicBezTo>
                  <a:pt x="2188" y="1172"/>
                  <a:pt x="2177" y="1170"/>
                  <a:pt x="2167" y="1168"/>
                </a:cubicBezTo>
                <a:cubicBezTo>
                  <a:pt x="2157" y="1165"/>
                  <a:pt x="2147" y="1163"/>
                  <a:pt x="2136" y="1161"/>
                </a:cubicBezTo>
                <a:cubicBezTo>
                  <a:pt x="2126" y="1159"/>
                  <a:pt x="2116" y="1157"/>
                  <a:pt x="2106" y="1156"/>
                </a:cubicBezTo>
                <a:cubicBezTo>
                  <a:pt x="2095" y="1154"/>
                  <a:pt x="2085" y="1152"/>
                  <a:pt x="2075" y="1150"/>
                </a:cubicBezTo>
                <a:cubicBezTo>
                  <a:pt x="2064" y="1149"/>
                  <a:pt x="2054" y="1147"/>
                  <a:pt x="2044" y="1145"/>
                </a:cubicBezTo>
                <a:cubicBezTo>
                  <a:pt x="2033" y="1144"/>
                  <a:pt x="2023" y="1142"/>
                  <a:pt x="2012" y="1141"/>
                </a:cubicBezTo>
                <a:cubicBezTo>
                  <a:pt x="2002" y="1139"/>
                  <a:pt x="1992" y="1138"/>
                  <a:pt x="1981" y="1137"/>
                </a:cubicBezTo>
                <a:cubicBezTo>
                  <a:pt x="1974" y="1136"/>
                  <a:pt x="1968" y="1135"/>
                  <a:pt x="1961" y="1134"/>
                </a:cubicBezTo>
                <a:cubicBezTo>
                  <a:pt x="1957" y="1134"/>
                  <a:pt x="1953" y="1134"/>
                  <a:pt x="1950" y="1133"/>
                </a:cubicBezTo>
                <a:cubicBezTo>
                  <a:pt x="1939" y="1132"/>
                  <a:pt x="1929" y="1131"/>
                  <a:pt x="1918" y="1130"/>
                </a:cubicBezTo>
                <a:cubicBezTo>
                  <a:pt x="1908" y="1129"/>
                  <a:pt x="1897" y="1128"/>
                  <a:pt x="1887" y="1127"/>
                </a:cubicBezTo>
                <a:cubicBezTo>
                  <a:pt x="1876" y="1126"/>
                  <a:pt x="1866" y="1125"/>
                  <a:pt x="1855" y="1125"/>
                </a:cubicBezTo>
                <a:cubicBezTo>
                  <a:pt x="1845" y="1124"/>
                  <a:pt x="1835" y="1123"/>
                  <a:pt x="1824" y="1123"/>
                </a:cubicBezTo>
                <a:cubicBezTo>
                  <a:pt x="1824" y="1123"/>
                  <a:pt x="1824" y="1123"/>
                  <a:pt x="1823" y="1123"/>
                </a:cubicBezTo>
                <a:cubicBezTo>
                  <a:pt x="1813" y="1122"/>
                  <a:pt x="1802" y="1122"/>
                  <a:pt x="1792" y="1121"/>
                </a:cubicBezTo>
                <a:cubicBezTo>
                  <a:pt x="1781" y="1121"/>
                  <a:pt x="1770" y="1121"/>
                  <a:pt x="1760" y="1120"/>
                </a:cubicBezTo>
                <a:cubicBezTo>
                  <a:pt x="1749" y="1120"/>
                  <a:pt x="1738" y="1120"/>
                  <a:pt x="1727" y="1120"/>
                </a:cubicBezTo>
                <a:cubicBezTo>
                  <a:pt x="1717" y="1120"/>
                  <a:pt x="1706" y="1120"/>
                  <a:pt x="1695" y="1120"/>
                </a:cubicBezTo>
                <a:cubicBezTo>
                  <a:pt x="1693" y="1120"/>
                  <a:pt x="1690" y="1120"/>
                  <a:pt x="1687" y="1120"/>
                </a:cubicBezTo>
                <a:cubicBezTo>
                  <a:pt x="1663" y="1120"/>
                  <a:pt x="1663" y="1120"/>
                  <a:pt x="1663" y="1120"/>
                </a:cubicBezTo>
                <a:cubicBezTo>
                  <a:pt x="1631" y="1121"/>
                  <a:pt x="1631" y="1121"/>
                  <a:pt x="1631" y="1121"/>
                </a:cubicBezTo>
                <a:cubicBezTo>
                  <a:pt x="1598" y="1121"/>
                  <a:pt x="1598" y="1121"/>
                  <a:pt x="1598" y="1121"/>
                </a:cubicBezTo>
                <a:cubicBezTo>
                  <a:pt x="1566" y="1122"/>
                  <a:pt x="1566" y="1122"/>
                  <a:pt x="1566" y="1122"/>
                </a:cubicBezTo>
                <a:cubicBezTo>
                  <a:pt x="1534" y="1123"/>
                  <a:pt x="1534" y="1123"/>
                  <a:pt x="1534" y="1123"/>
                </a:cubicBezTo>
                <a:cubicBezTo>
                  <a:pt x="1501" y="1123"/>
                  <a:pt x="1501" y="1123"/>
                  <a:pt x="1501" y="1123"/>
                </a:cubicBezTo>
                <a:cubicBezTo>
                  <a:pt x="1469" y="1124"/>
                  <a:pt x="1469" y="1124"/>
                  <a:pt x="1469" y="1124"/>
                </a:cubicBezTo>
                <a:cubicBezTo>
                  <a:pt x="1437" y="1125"/>
                  <a:pt x="1437" y="1125"/>
                  <a:pt x="1437" y="1125"/>
                </a:cubicBezTo>
                <a:cubicBezTo>
                  <a:pt x="1414" y="1125"/>
                  <a:pt x="1414" y="1125"/>
                  <a:pt x="1414" y="1125"/>
                </a:cubicBezTo>
                <a:cubicBezTo>
                  <a:pt x="1404" y="1125"/>
                  <a:pt x="1404" y="1125"/>
                  <a:pt x="1404" y="1125"/>
                </a:cubicBezTo>
                <a:cubicBezTo>
                  <a:pt x="1380" y="1126"/>
                  <a:pt x="1380" y="1126"/>
                  <a:pt x="1380" y="1126"/>
                </a:cubicBezTo>
                <a:cubicBezTo>
                  <a:pt x="1372" y="1126"/>
                  <a:pt x="1372" y="1126"/>
                  <a:pt x="1372" y="1126"/>
                </a:cubicBezTo>
                <a:cubicBezTo>
                  <a:pt x="1363" y="1126"/>
                  <a:pt x="1363" y="1126"/>
                  <a:pt x="1363" y="1126"/>
                </a:cubicBezTo>
                <a:cubicBezTo>
                  <a:pt x="1359" y="1126"/>
                  <a:pt x="1359" y="1126"/>
                  <a:pt x="1359" y="1126"/>
                </a:cubicBezTo>
                <a:cubicBezTo>
                  <a:pt x="1357" y="1126"/>
                  <a:pt x="1357" y="1126"/>
                  <a:pt x="1357" y="1126"/>
                </a:cubicBezTo>
                <a:cubicBezTo>
                  <a:pt x="1354" y="1126"/>
                  <a:pt x="1354" y="1126"/>
                  <a:pt x="1354" y="1126"/>
                </a:cubicBezTo>
                <a:cubicBezTo>
                  <a:pt x="1346" y="1126"/>
                  <a:pt x="1346" y="1126"/>
                  <a:pt x="1346" y="1126"/>
                </a:cubicBezTo>
                <a:cubicBezTo>
                  <a:pt x="1344" y="1126"/>
                  <a:pt x="1342" y="1126"/>
                  <a:pt x="1340" y="1126"/>
                </a:cubicBezTo>
                <a:cubicBezTo>
                  <a:pt x="1329" y="1126"/>
                  <a:pt x="1318" y="1126"/>
                  <a:pt x="1307" y="1126"/>
                </a:cubicBezTo>
                <a:cubicBezTo>
                  <a:pt x="1297" y="1126"/>
                  <a:pt x="1287" y="1126"/>
                  <a:pt x="1277" y="1126"/>
                </a:cubicBezTo>
                <a:cubicBezTo>
                  <a:pt x="1277" y="1126"/>
                  <a:pt x="1276" y="1126"/>
                  <a:pt x="1275" y="1126"/>
                </a:cubicBezTo>
                <a:cubicBezTo>
                  <a:pt x="1264" y="1126"/>
                  <a:pt x="1254" y="1126"/>
                  <a:pt x="1243" y="1126"/>
                </a:cubicBezTo>
                <a:cubicBezTo>
                  <a:pt x="1232" y="1126"/>
                  <a:pt x="1221" y="1126"/>
                  <a:pt x="1211" y="1126"/>
                </a:cubicBezTo>
                <a:cubicBezTo>
                  <a:pt x="1200" y="1126"/>
                  <a:pt x="1189" y="1126"/>
                  <a:pt x="1178" y="1126"/>
                </a:cubicBezTo>
                <a:cubicBezTo>
                  <a:pt x="1168" y="1126"/>
                  <a:pt x="1157" y="1126"/>
                  <a:pt x="1146" y="1126"/>
                </a:cubicBezTo>
                <a:cubicBezTo>
                  <a:pt x="1145" y="1126"/>
                  <a:pt x="1143" y="1126"/>
                  <a:pt x="1141" y="1126"/>
                </a:cubicBezTo>
                <a:cubicBezTo>
                  <a:pt x="1132" y="1126"/>
                  <a:pt x="1123" y="1126"/>
                  <a:pt x="1114" y="1125"/>
                </a:cubicBezTo>
                <a:cubicBezTo>
                  <a:pt x="1104" y="1125"/>
                  <a:pt x="1093" y="1125"/>
                  <a:pt x="1082" y="1125"/>
                </a:cubicBezTo>
                <a:cubicBezTo>
                  <a:pt x="1072" y="1124"/>
                  <a:pt x="1061" y="1124"/>
                  <a:pt x="1050" y="1123"/>
                </a:cubicBezTo>
                <a:cubicBezTo>
                  <a:pt x="1040" y="1123"/>
                  <a:pt x="1029" y="1122"/>
                  <a:pt x="1019" y="1122"/>
                </a:cubicBezTo>
                <a:cubicBezTo>
                  <a:pt x="1014" y="1121"/>
                  <a:pt x="1009" y="1121"/>
                  <a:pt x="1005" y="1121"/>
                </a:cubicBezTo>
                <a:cubicBezTo>
                  <a:pt x="999" y="1120"/>
                  <a:pt x="993" y="1120"/>
                  <a:pt x="987" y="1119"/>
                </a:cubicBezTo>
                <a:cubicBezTo>
                  <a:pt x="976" y="1118"/>
                  <a:pt x="966" y="1117"/>
                  <a:pt x="955" y="1116"/>
                </a:cubicBezTo>
                <a:cubicBezTo>
                  <a:pt x="945" y="1115"/>
                  <a:pt x="934" y="1114"/>
                  <a:pt x="924" y="1113"/>
                </a:cubicBezTo>
                <a:cubicBezTo>
                  <a:pt x="914" y="1111"/>
                  <a:pt x="903" y="1110"/>
                  <a:pt x="893" y="1108"/>
                </a:cubicBezTo>
                <a:cubicBezTo>
                  <a:pt x="885" y="1107"/>
                  <a:pt x="878" y="1105"/>
                  <a:pt x="870" y="1104"/>
                </a:cubicBezTo>
                <a:cubicBezTo>
                  <a:pt x="867" y="1103"/>
                  <a:pt x="865" y="1103"/>
                  <a:pt x="862" y="1102"/>
                </a:cubicBezTo>
                <a:cubicBezTo>
                  <a:pt x="852" y="1100"/>
                  <a:pt x="842" y="1097"/>
                  <a:pt x="832" y="1095"/>
                </a:cubicBezTo>
                <a:cubicBezTo>
                  <a:pt x="823" y="1092"/>
                  <a:pt x="814" y="1090"/>
                  <a:pt x="805" y="1087"/>
                </a:cubicBezTo>
                <a:cubicBezTo>
                  <a:pt x="804" y="1087"/>
                  <a:pt x="803" y="1086"/>
                  <a:pt x="802" y="1086"/>
                </a:cubicBezTo>
                <a:cubicBezTo>
                  <a:pt x="792" y="1082"/>
                  <a:pt x="782" y="1079"/>
                  <a:pt x="772" y="1075"/>
                </a:cubicBezTo>
                <a:cubicBezTo>
                  <a:pt x="762" y="1070"/>
                  <a:pt x="752" y="1066"/>
                  <a:pt x="743" y="1060"/>
                </a:cubicBezTo>
                <a:cubicBezTo>
                  <a:pt x="743" y="1060"/>
                  <a:pt x="743" y="1060"/>
                  <a:pt x="743" y="1060"/>
                </a:cubicBezTo>
                <a:cubicBezTo>
                  <a:pt x="741" y="1059"/>
                  <a:pt x="738" y="1058"/>
                  <a:pt x="736" y="1056"/>
                </a:cubicBezTo>
                <a:cubicBezTo>
                  <a:pt x="734" y="1055"/>
                  <a:pt x="731" y="1053"/>
                  <a:pt x="729" y="1052"/>
                </a:cubicBezTo>
                <a:cubicBezTo>
                  <a:pt x="722" y="1047"/>
                  <a:pt x="722" y="1047"/>
                  <a:pt x="722" y="1047"/>
                </a:cubicBezTo>
                <a:cubicBezTo>
                  <a:pt x="720" y="1045"/>
                  <a:pt x="718" y="1043"/>
                  <a:pt x="715" y="1042"/>
                </a:cubicBezTo>
                <a:cubicBezTo>
                  <a:pt x="715" y="1042"/>
                  <a:pt x="715" y="1042"/>
                  <a:pt x="715" y="1042"/>
                </a:cubicBezTo>
                <a:cubicBezTo>
                  <a:pt x="712" y="1039"/>
                  <a:pt x="712" y="1039"/>
                  <a:pt x="712" y="1039"/>
                </a:cubicBezTo>
                <a:cubicBezTo>
                  <a:pt x="709" y="1036"/>
                  <a:pt x="709" y="1036"/>
                  <a:pt x="709" y="1036"/>
                </a:cubicBezTo>
                <a:cubicBezTo>
                  <a:pt x="704" y="1032"/>
                  <a:pt x="704" y="1032"/>
                  <a:pt x="704" y="1032"/>
                </a:cubicBezTo>
                <a:cubicBezTo>
                  <a:pt x="703" y="1031"/>
                  <a:pt x="702" y="1030"/>
                  <a:pt x="701" y="1029"/>
                </a:cubicBezTo>
                <a:cubicBezTo>
                  <a:pt x="700" y="1027"/>
                  <a:pt x="698" y="1025"/>
                  <a:pt x="696" y="1023"/>
                </a:cubicBezTo>
                <a:cubicBezTo>
                  <a:pt x="695" y="1022"/>
                  <a:pt x="694" y="1020"/>
                  <a:pt x="693" y="1019"/>
                </a:cubicBezTo>
                <a:cubicBezTo>
                  <a:pt x="684" y="1007"/>
                  <a:pt x="676" y="993"/>
                  <a:pt x="671" y="978"/>
                </a:cubicBezTo>
                <a:cubicBezTo>
                  <a:pt x="670" y="973"/>
                  <a:pt x="668" y="969"/>
                  <a:pt x="667" y="964"/>
                </a:cubicBezTo>
                <a:cubicBezTo>
                  <a:pt x="662" y="943"/>
                  <a:pt x="663" y="920"/>
                  <a:pt x="669" y="899"/>
                </a:cubicBezTo>
                <a:cubicBezTo>
                  <a:pt x="671" y="894"/>
                  <a:pt x="673" y="889"/>
                  <a:pt x="675" y="884"/>
                </a:cubicBezTo>
                <a:cubicBezTo>
                  <a:pt x="676" y="882"/>
                  <a:pt x="677" y="879"/>
                  <a:pt x="678" y="877"/>
                </a:cubicBezTo>
                <a:cubicBezTo>
                  <a:pt x="683" y="869"/>
                  <a:pt x="683" y="869"/>
                  <a:pt x="683" y="869"/>
                </a:cubicBezTo>
                <a:cubicBezTo>
                  <a:pt x="688" y="860"/>
                  <a:pt x="695" y="852"/>
                  <a:pt x="703" y="844"/>
                </a:cubicBezTo>
                <a:cubicBezTo>
                  <a:pt x="703" y="844"/>
                  <a:pt x="703" y="844"/>
                  <a:pt x="703" y="844"/>
                </a:cubicBezTo>
                <a:cubicBezTo>
                  <a:pt x="711" y="836"/>
                  <a:pt x="719" y="829"/>
                  <a:pt x="728" y="822"/>
                </a:cubicBezTo>
                <a:cubicBezTo>
                  <a:pt x="733" y="819"/>
                  <a:pt x="737" y="816"/>
                  <a:pt x="742" y="813"/>
                </a:cubicBezTo>
                <a:cubicBezTo>
                  <a:pt x="747" y="810"/>
                  <a:pt x="752" y="807"/>
                  <a:pt x="756" y="804"/>
                </a:cubicBezTo>
                <a:cubicBezTo>
                  <a:pt x="764" y="800"/>
                  <a:pt x="772" y="796"/>
                  <a:pt x="779" y="792"/>
                </a:cubicBezTo>
                <a:cubicBezTo>
                  <a:pt x="791" y="786"/>
                  <a:pt x="803" y="780"/>
                  <a:pt x="815" y="775"/>
                </a:cubicBezTo>
                <a:cubicBezTo>
                  <a:pt x="816" y="775"/>
                  <a:pt x="817" y="775"/>
                  <a:pt x="817" y="774"/>
                </a:cubicBezTo>
                <a:cubicBezTo>
                  <a:pt x="828" y="770"/>
                  <a:pt x="840" y="765"/>
                  <a:pt x="851" y="761"/>
                </a:cubicBezTo>
                <a:cubicBezTo>
                  <a:pt x="863" y="757"/>
                  <a:pt x="874" y="753"/>
                  <a:pt x="886" y="749"/>
                </a:cubicBezTo>
                <a:cubicBezTo>
                  <a:pt x="898" y="745"/>
                  <a:pt x="909" y="741"/>
                  <a:pt x="921" y="738"/>
                </a:cubicBezTo>
                <a:cubicBezTo>
                  <a:pt x="929" y="735"/>
                  <a:pt x="938" y="733"/>
                  <a:pt x="946" y="730"/>
                </a:cubicBezTo>
                <a:cubicBezTo>
                  <a:pt x="949" y="730"/>
                  <a:pt x="952" y="729"/>
                  <a:pt x="955" y="728"/>
                </a:cubicBezTo>
                <a:cubicBezTo>
                  <a:pt x="967" y="725"/>
                  <a:pt x="978" y="721"/>
                  <a:pt x="990" y="718"/>
                </a:cubicBezTo>
                <a:cubicBezTo>
                  <a:pt x="1001" y="715"/>
                  <a:pt x="1013" y="712"/>
                  <a:pt x="1024" y="710"/>
                </a:cubicBezTo>
                <a:cubicBezTo>
                  <a:pt x="1036" y="707"/>
                  <a:pt x="1047" y="704"/>
                  <a:pt x="1058" y="701"/>
                </a:cubicBezTo>
                <a:cubicBezTo>
                  <a:pt x="1065" y="699"/>
                  <a:pt x="1071" y="698"/>
                  <a:pt x="1078" y="696"/>
                </a:cubicBezTo>
                <a:cubicBezTo>
                  <a:pt x="1083" y="695"/>
                  <a:pt x="1088" y="694"/>
                  <a:pt x="1093" y="693"/>
                </a:cubicBezTo>
                <a:cubicBezTo>
                  <a:pt x="1104" y="690"/>
                  <a:pt x="1115" y="687"/>
                  <a:pt x="1127" y="684"/>
                </a:cubicBezTo>
                <a:cubicBezTo>
                  <a:pt x="1133" y="683"/>
                  <a:pt x="1138" y="682"/>
                  <a:pt x="1144" y="680"/>
                </a:cubicBezTo>
                <a:cubicBezTo>
                  <a:pt x="1150" y="679"/>
                  <a:pt x="1155" y="677"/>
                  <a:pt x="1161" y="676"/>
                </a:cubicBezTo>
                <a:cubicBezTo>
                  <a:pt x="1173" y="673"/>
                  <a:pt x="1184" y="669"/>
                  <a:pt x="1196" y="666"/>
                </a:cubicBezTo>
                <a:cubicBezTo>
                  <a:pt x="1200" y="665"/>
                  <a:pt x="1205" y="663"/>
                  <a:pt x="1210" y="662"/>
                </a:cubicBezTo>
                <a:cubicBezTo>
                  <a:pt x="1217" y="660"/>
                  <a:pt x="1224" y="658"/>
                  <a:pt x="1230" y="655"/>
                </a:cubicBezTo>
                <a:cubicBezTo>
                  <a:pt x="1242" y="652"/>
                  <a:pt x="1254" y="648"/>
                  <a:pt x="1265" y="643"/>
                </a:cubicBezTo>
                <a:cubicBezTo>
                  <a:pt x="1277" y="639"/>
                  <a:pt x="1289" y="634"/>
                  <a:pt x="1301" y="629"/>
                </a:cubicBezTo>
                <a:cubicBezTo>
                  <a:pt x="1313" y="624"/>
                  <a:pt x="1325" y="619"/>
                  <a:pt x="1337" y="613"/>
                </a:cubicBezTo>
                <a:cubicBezTo>
                  <a:pt x="1337" y="612"/>
                  <a:pt x="1338" y="612"/>
                  <a:pt x="1338" y="612"/>
                </a:cubicBezTo>
                <a:cubicBezTo>
                  <a:pt x="1350" y="606"/>
                  <a:pt x="1362" y="599"/>
                  <a:pt x="1374" y="592"/>
                </a:cubicBezTo>
                <a:cubicBezTo>
                  <a:pt x="1382" y="587"/>
                  <a:pt x="1390" y="582"/>
                  <a:pt x="1397" y="576"/>
                </a:cubicBezTo>
                <a:cubicBezTo>
                  <a:pt x="1403" y="572"/>
                  <a:pt x="1408" y="568"/>
                  <a:pt x="1413" y="564"/>
                </a:cubicBezTo>
                <a:cubicBezTo>
                  <a:pt x="1426" y="554"/>
                  <a:pt x="1437" y="542"/>
                  <a:pt x="1448" y="529"/>
                </a:cubicBezTo>
                <a:cubicBezTo>
                  <a:pt x="1451" y="526"/>
                  <a:pt x="1453" y="523"/>
                  <a:pt x="1456" y="519"/>
                </a:cubicBezTo>
                <a:cubicBezTo>
                  <a:pt x="1460" y="513"/>
                  <a:pt x="1464" y="507"/>
                  <a:pt x="1468" y="501"/>
                </a:cubicBezTo>
                <a:cubicBezTo>
                  <a:pt x="1469" y="498"/>
                  <a:pt x="1471" y="496"/>
                  <a:pt x="1472" y="493"/>
                </a:cubicBezTo>
                <a:cubicBezTo>
                  <a:pt x="1473" y="490"/>
                  <a:pt x="1475" y="488"/>
                  <a:pt x="1476" y="485"/>
                </a:cubicBezTo>
                <a:cubicBezTo>
                  <a:pt x="1479" y="477"/>
                  <a:pt x="1479" y="477"/>
                  <a:pt x="1479" y="477"/>
                </a:cubicBezTo>
                <a:cubicBezTo>
                  <a:pt x="1480" y="474"/>
                  <a:pt x="1481" y="472"/>
                  <a:pt x="1482" y="469"/>
                </a:cubicBezTo>
                <a:cubicBezTo>
                  <a:pt x="1490" y="447"/>
                  <a:pt x="1495" y="424"/>
                  <a:pt x="1494" y="401"/>
                </a:cubicBezTo>
                <a:cubicBezTo>
                  <a:pt x="1494" y="400"/>
                  <a:pt x="1494" y="400"/>
                  <a:pt x="1494" y="400"/>
                </a:cubicBezTo>
                <a:cubicBezTo>
                  <a:pt x="1494" y="400"/>
                  <a:pt x="1494" y="400"/>
                  <a:pt x="1494" y="400"/>
                </a:cubicBezTo>
                <a:cubicBezTo>
                  <a:pt x="1493" y="392"/>
                  <a:pt x="1496" y="396"/>
                  <a:pt x="1491" y="376"/>
                </a:cubicBezTo>
                <a:cubicBezTo>
                  <a:pt x="1487" y="358"/>
                  <a:pt x="1477" y="343"/>
                  <a:pt x="1469" y="327"/>
                </a:cubicBezTo>
                <a:cubicBezTo>
                  <a:pt x="1463" y="316"/>
                  <a:pt x="1456" y="305"/>
                  <a:pt x="1448" y="295"/>
                </a:cubicBezTo>
                <a:cubicBezTo>
                  <a:pt x="1447" y="293"/>
                  <a:pt x="1446" y="292"/>
                  <a:pt x="1445" y="291"/>
                </a:cubicBezTo>
                <a:cubicBezTo>
                  <a:pt x="1437" y="281"/>
                  <a:pt x="1429" y="271"/>
                  <a:pt x="1420" y="262"/>
                </a:cubicBezTo>
                <a:cubicBezTo>
                  <a:pt x="1420" y="262"/>
                  <a:pt x="1419" y="262"/>
                  <a:pt x="1419" y="262"/>
                </a:cubicBezTo>
                <a:cubicBezTo>
                  <a:pt x="1418" y="261"/>
                  <a:pt x="1417" y="260"/>
                  <a:pt x="1416" y="258"/>
                </a:cubicBezTo>
                <a:cubicBezTo>
                  <a:pt x="1407" y="250"/>
                  <a:pt x="1398" y="243"/>
                  <a:pt x="1389" y="236"/>
                </a:cubicBezTo>
                <a:cubicBezTo>
                  <a:pt x="1380" y="229"/>
                  <a:pt x="1371" y="222"/>
                  <a:pt x="1361" y="217"/>
                </a:cubicBezTo>
                <a:cubicBezTo>
                  <a:pt x="1360" y="216"/>
                  <a:pt x="1359" y="215"/>
                  <a:pt x="1358" y="215"/>
                </a:cubicBezTo>
                <a:cubicBezTo>
                  <a:pt x="1350" y="210"/>
                  <a:pt x="1341" y="205"/>
                  <a:pt x="1333" y="200"/>
                </a:cubicBezTo>
                <a:cubicBezTo>
                  <a:pt x="1323" y="195"/>
                  <a:pt x="1314" y="190"/>
                  <a:pt x="1304" y="186"/>
                </a:cubicBezTo>
                <a:cubicBezTo>
                  <a:pt x="1294" y="182"/>
                  <a:pt x="1285" y="177"/>
                  <a:pt x="1275" y="173"/>
                </a:cubicBezTo>
                <a:cubicBezTo>
                  <a:pt x="1268" y="171"/>
                  <a:pt x="1262" y="168"/>
                  <a:pt x="1255" y="166"/>
                </a:cubicBezTo>
                <a:cubicBezTo>
                  <a:pt x="1252" y="165"/>
                  <a:pt x="1248" y="163"/>
                  <a:pt x="1245" y="162"/>
                </a:cubicBezTo>
                <a:cubicBezTo>
                  <a:pt x="1235" y="159"/>
                  <a:pt x="1225" y="155"/>
                  <a:pt x="1215" y="152"/>
                </a:cubicBezTo>
                <a:cubicBezTo>
                  <a:pt x="1205" y="149"/>
                  <a:pt x="1195" y="146"/>
                  <a:pt x="1185" y="143"/>
                </a:cubicBezTo>
                <a:cubicBezTo>
                  <a:pt x="1175" y="140"/>
                  <a:pt x="1165" y="137"/>
                  <a:pt x="1155" y="135"/>
                </a:cubicBezTo>
                <a:cubicBezTo>
                  <a:pt x="1152" y="134"/>
                  <a:pt x="1149" y="133"/>
                  <a:pt x="1146" y="132"/>
                </a:cubicBezTo>
                <a:cubicBezTo>
                  <a:pt x="1139" y="130"/>
                  <a:pt x="1132" y="128"/>
                  <a:pt x="1125" y="127"/>
                </a:cubicBezTo>
                <a:cubicBezTo>
                  <a:pt x="1115" y="124"/>
                  <a:pt x="1104" y="121"/>
                  <a:pt x="1094" y="119"/>
                </a:cubicBezTo>
                <a:cubicBezTo>
                  <a:pt x="1093" y="118"/>
                  <a:pt x="1092" y="118"/>
                  <a:pt x="1091" y="118"/>
                </a:cubicBezTo>
                <a:cubicBezTo>
                  <a:pt x="1064" y="111"/>
                  <a:pt x="1064" y="111"/>
                  <a:pt x="1064" y="111"/>
                </a:cubicBezTo>
                <a:cubicBezTo>
                  <a:pt x="1036" y="104"/>
                  <a:pt x="1036" y="104"/>
                  <a:pt x="1036" y="104"/>
                </a:cubicBezTo>
                <a:cubicBezTo>
                  <a:pt x="1034" y="103"/>
                  <a:pt x="1034" y="103"/>
                  <a:pt x="1034" y="103"/>
                </a:cubicBezTo>
                <a:cubicBezTo>
                  <a:pt x="1029" y="102"/>
                  <a:pt x="1029" y="102"/>
                  <a:pt x="1029" y="102"/>
                </a:cubicBezTo>
                <a:cubicBezTo>
                  <a:pt x="1025" y="101"/>
                  <a:pt x="1025" y="101"/>
                  <a:pt x="1025" y="101"/>
                </a:cubicBezTo>
                <a:cubicBezTo>
                  <a:pt x="1024" y="101"/>
                  <a:pt x="1023" y="100"/>
                  <a:pt x="1022" y="100"/>
                </a:cubicBezTo>
                <a:cubicBezTo>
                  <a:pt x="1008" y="98"/>
                  <a:pt x="1008" y="98"/>
                  <a:pt x="1008" y="98"/>
                </a:cubicBezTo>
                <a:cubicBezTo>
                  <a:pt x="1006" y="97"/>
                  <a:pt x="1005" y="97"/>
                  <a:pt x="1003" y="97"/>
                </a:cubicBezTo>
                <a:cubicBezTo>
                  <a:pt x="995" y="95"/>
                  <a:pt x="987" y="94"/>
                  <a:pt x="980" y="92"/>
                </a:cubicBezTo>
                <a:cubicBezTo>
                  <a:pt x="977" y="92"/>
                  <a:pt x="975" y="91"/>
                  <a:pt x="972" y="91"/>
                </a:cubicBezTo>
                <a:cubicBezTo>
                  <a:pt x="962" y="89"/>
                  <a:pt x="951" y="87"/>
                  <a:pt x="941" y="86"/>
                </a:cubicBezTo>
                <a:cubicBezTo>
                  <a:pt x="935" y="85"/>
                  <a:pt x="929" y="84"/>
                  <a:pt x="923" y="83"/>
                </a:cubicBezTo>
                <a:cubicBezTo>
                  <a:pt x="919" y="82"/>
                  <a:pt x="915" y="81"/>
                  <a:pt x="910" y="81"/>
                </a:cubicBezTo>
                <a:cubicBezTo>
                  <a:pt x="900" y="79"/>
                  <a:pt x="889" y="78"/>
                  <a:pt x="879" y="76"/>
                </a:cubicBezTo>
                <a:cubicBezTo>
                  <a:pt x="869" y="75"/>
                  <a:pt x="858" y="73"/>
                  <a:pt x="848" y="72"/>
                </a:cubicBezTo>
                <a:cubicBezTo>
                  <a:pt x="837" y="70"/>
                  <a:pt x="827" y="69"/>
                  <a:pt x="817" y="67"/>
                </a:cubicBezTo>
                <a:cubicBezTo>
                  <a:pt x="806" y="66"/>
                  <a:pt x="796" y="65"/>
                  <a:pt x="785" y="63"/>
                </a:cubicBezTo>
                <a:cubicBezTo>
                  <a:pt x="775" y="62"/>
                  <a:pt x="765" y="61"/>
                  <a:pt x="754" y="59"/>
                </a:cubicBezTo>
                <a:cubicBezTo>
                  <a:pt x="744" y="58"/>
                  <a:pt x="733" y="57"/>
                  <a:pt x="723" y="56"/>
                </a:cubicBezTo>
                <a:cubicBezTo>
                  <a:pt x="714" y="55"/>
                  <a:pt x="706" y="54"/>
                  <a:pt x="698" y="53"/>
                </a:cubicBezTo>
                <a:cubicBezTo>
                  <a:pt x="691" y="52"/>
                  <a:pt x="691" y="52"/>
                  <a:pt x="691" y="52"/>
                </a:cubicBezTo>
                <a:cubicBezTo>
                  <a:pt x="660" y="48"/>
                  <a:pt x="660" y="48"/>
                  <a:pt x="660" y="48"/>
                </a:cubicBezTo>
                <a:cubicBezTo>
                  <a:pt x="629" y="45"/>
                  <a:pt x="629" y="45"/>
                  <a:pt x="629" y="45"/>
                </a:cubicBezTo>
                <a:cubicBezTo>
                  <a:pt x="597" y="41"/>
                  <a:pt x="597" y="41"/>
                  <a:pt x="597" y="41"/>
                </a:cubicBezTo>
                <a:cubicBezTo>
                  <a:pt x="566" y="37"/>
                  <a:pt x="566" y="37"/>
                  <a:pt x="566" y="37"/>
                </a:cubicBezTo>
                <a:cubicBezTo>
                  <a:pt x="535" y="34"/>
                  <a:pt x="535" y="34"/>
                  <a:pt x="535" y="34"/>
                </a:cubicBezTo>
                <a:cubicBezTo>
                  <a:pt x="503" y="30"/>
                  <a:pt x="503" y="30"/>
                  <a:pt x="503" y="30"/>
                </a:cubicBezTo>
                <a:cubicBezTo>
                  <a:pt x="472" y="27"/>
                  <a:pt x="472" y="27"/>
                  <a:pt x="472" y="27"/>
                </a:cubicBezTo>
                <a:cubicBezTo>
                  <a:pt x="471" y="26"/>
                  <a:pt x="471" y="26"/>
                  <a:pt x="471" y="26"/>
                </a:cubicBezTo>
                <a:cubicBezTo>
                  <a:pt x="461" y="25"/>
                  <a:pt x="451" y="24"/>
                  <a:pt x="441" y="23"/>
                </a:cubicBezTo>
                <a:cubicBezTo>
                  <a:pt x="430" y="22"/>
                  <a:pt x="420" y="21"/>
                  <a:pt x="409" y="20"/>
                </a:cubicBezTo>
                <a:cubicBezTo>
                  <a:pt x="399" y="19"/>
                  <a:pt x="388" y="18"/>
                  <a:pt x="378" y="17"/>
                </a:cubicBezTo>
                <a:cubicBezTo>
                  <a:pt x="367" y="16"/>
                  <a:pt x="357" y="15"/>
                  <a:pt x="346" y="14"/>
                </a:cubicBezTo>
                <a:cubicBezTo>
                  <a:pt x="336" y="13"/>
                  <a:pt x="325" y="12"/>
                  <a:pt x="315" y="11"/>
                </a:cubicBezTo>
                <a:cubicBezTo>
                  <a:pt x="304" y="10"/>
                  <a:pt x="294" y="9"/>
                  <a:pt x="283" y="9"/>
                </a:cubicBezTo>
                <a:cubicBezTo>
                  <a:pt x="272" y="8"/>
                  <a:pt x="262" y="7"/>
                  <a:pt x="251" y="6"/>
                </a:cubicBezTo>
                <a:cubicBezTo>
                  <a:pt x="249" y="6"/>
                  <a:pt x="247" y="6"/>
                  <a:pt x="244" y="6"/>
                </a:cubicBezTo>
                <a:cubicBezTo>
                  <a:pt x="236" y="5"/>
                  <a:pt x="228" y="5"/>
                  <a:pt x="220" y="4"/>
                </a:cubicBezTo>
                <a:cubicBezTo>
                  <a:pt x="209" y="4"/>
                  <a:pt x="198" y="3"/>
                  <a:pt x="188" y="3"/>
                </a:cubicBezTo>
                <a:cubicBezTo>
                  <a:pt x="177" y="2"/>
                  <a:pt x="167" y="2"/>
                  <a:pt x="156" y="1"/>
                </a:cubicBezTo>
                <a:cubicBezTo>
                  <a:pt x="147" y="1"/>
                  <a:pt x="139" y="1"/>
                  <a:pt x="131" y="1"/>
                </a:cubicBezTo>
                <a:cubicBezTo>
                  <a:pt x="128" y="1"/>
                  <a:pt x="126" y="0"/>
                  <a:pt x="124" y="0"/>
                </a:cubicBezTo>
                <a:cubicBezTo>
                  <a:pt x="117" y="0"/>
                  <a:pt x="109" y="0"/>
                  <a:pt x="102" y="0"/>
                </a:cubicBezTo>
                <a:cubicBezTo>
                  <a:pt x="92" y="0"/>
                  <a:pt x="92" y="0"/>
                  <a:pt x="92" y="0"/>
                </a:cubicBezTo>
                <a:cubicBezTo>
                  <a:pt x="74" y="0"/>
                  <a:pt x="74" y="0"/>
                  <a:pt x="74" y="0"/>
                </a:cubicBezTo>
                <a:cubicBezTo>
                  <a:pt x="60" y="0"/>
                  <a:pt x="60" y="0"/>
                  <a:pt x="60" y="0"/>
                </a:cubicBezTo>
                <a:cubicBezTo>
                  <a:pt x="45" y="0"/>
                  <a:pt x="45" y="0"/>
                  <a:pt x="45" y="0"/>
                </a:cubicBezTo>
                <a:cubicBezTo>
                  <a:pt x="39" y="0"/>
                  <a:pt x="33" y="0"/>
                  <a:pt x="27" y="0"/>
                </a:cubicBezTo>
                <a:cubicBezTo>
                  <a:pt x="24" y="1"/>
                  <a:pt x="20" y="1"/>
                  <a:pt x="17" y="1"/>
                </a:cubicBezTo>
                <a:cubicBezTo>
                  <a:pt x="11" y="1"/>
                  <a:pt x="6" y="1"/>
                  <a:pt x="0" y="2"/>
                </a:cubicBezTo>
                <a:cubicBezTo>
                  <a:pt x="0" y="10"/>
                  <a:pt x="0" y="10"/>
                  <a:pt x="0" y="10"/>
                </a:cubicBezTo>
                <a:cubicBezTo>
                  <a:pt x="7" y="10"/>
                  <a:pt x="14" y="10"/>
                  <a:pt x="21" y="10"/>
                </a:cubicBezTo>
                <a:cubicBezTo>
                  <a:pt x="24" y="9"/>
                  <a:pt x="27" y="9"/>
                  <a:pt x="30" y="9"/>
                </a:cubicBezTo>
                <a:cubicBezTo>
                  <a:pt x="36" y="9"/>
                  <a:pt x="43" y="9"/>
                  <a:pt x="49" y="9"/>
                </a:cubicBezTo>
                <a:cubicBezTo>
                  <a:pt x="62" y="9"/>
                  <a:pt x="62" y="9"/>
                  <a:pt x="62" y="9"/>
                </a:cubicBezTo>
                <a:cubicBezTo>
                  <a:pt x="78" y="9"/>
                  <a:pt x="78" y="9"/>
                  <a:pt x="78" y="9"/>
                </a:cubicBezTo>
                <a:cubicBezTo>
                  <a:pt x="95" y="9"/>
                  <a:pt x="95" y="9"/>
                  <a:pt x="95" y="9"/>
                </a:cubicBezTo>
                <a:cubicBezTo>
                  <a:pt x="106" y="9"/>
                  <a:pt x="106" y="9"/>
                  <a:pt x="106" y="9"/>
                </a:cubicBezTo>
                <a:cubicBezTo>
                  <a:pt x="113" y="9"/>
                  <a:pt x="120" y="9"/>
                  <a:pt x="127" y="9"/>
                </a:cubicBezTo>
                <a:cubicBezTo>
                  <a:pt x="129" y="9"/>
                  <a:pt x="132" y="9"/>
                  <a:pt x="134" y="10"/>
                </a:cubicBezTo>
                <a:cubicBezTo>
                  <a:pt x="143" y="10"/>
                  <a:pt x="151" y="10"/>
                  <a:pt x="159" y="10"/>
                </a:cubicBezTo>
                <a:cubicBezTo>
                  <a:pt x="169" y="11"/>
                  <a:pt x="180" y="11"/>
                  <a:pt x="191" y="12"/>
                </a:cubicBezTo>
                <a:cubicBezTo>
                  <a:pt x="201" y="12"/>
                  <a:pt x="212" y="13"/>
                  <a:pt x="222" y="14"/>
                </a:cubicBezTo>
                <a:cubicBezTo>
                  <a:pt x="231" y="14"/>
                  <a:pt x="240" y="15"/>
                  <a:pt x="248" y="15"/>
                </a:cubicBezTo>
                <a:cubicBezTo>
                  <a:pt x="250" y="15"/>
                  <a:pt x="252" y="15"/>
                  <a:pt x="254" y="16"/>
                </a:cubicBezTo>
                <a:cubicBezTo>
                  <a:pt x="265" y="16"/>
                  <a:pt x="275" y="17"/>
                  <a:pt x="286" y="18"/>
                </a:cubicBezTo>
                <a:cubicBezTo>
                  <a:pt x="296" y="19"/>
                  <a:pt x="307" y="20"/>
                  <a:pt x="317" y="20"/>
                </a:cubicBezTo>
                <a:cubicBezTo>
                  <a:pt x="328" y="21"/>
                  <a:pt x="338" y="22"/>
                  <a:pt x="349" y="23"/>
                </a:cubicBezTo>
                <a:cubicBezTo>
                  <a:pt x="359" y="24"/>
                  <a:pt x="370" y="25"/>
                  <a:pt x="380" y="26"/>
                </a:cubicBezTo>
                <a:cubicBezTo>
                  <a:pt x="391" y="27"/>
                  <a:pt x="401" y="28"/>
                  <a:pt x="412" y="29"/>
                </a:cubicBezTo>
                <a:cubicBezTo>
                  <a:pt x="422" y="30"/>
                  <a:pt x="433" y="32"/>
                  <a:pt x="443" y="33"/>
                </a:cubicBezTo>
                <a:cubicBezTo>
                  <a:pt x="454" y="34"/>
                  <a:pt x="464" y="35"/>
                  <a:pt x="475" y="36"/>
                </a:cubicBezTo>
                <a:cubicBezTo>
                  <a:pt x="475" y="36"/>
                  <a:pt x="475" y="36"/>
                  <a:pt x="475" y="36"/>
                </a:cubicBezTo>
                <a:cubicBezTo>
                  <a:pt x="506" y="40"/>
                  <a:pt x="506" y="40"/>
                  <a:pt x="506" y="40"/>
                </a:cubicBezTo>
                <a:cubicBezTo>
                  <a:pt x="537" y="44"/>
                  <a:pt x="537" y="44"/>
                  <a:pt x="537" y="44"/>
                </a:cubicBezTo>
                <a:cubicBezTo>
                  <a:pt x="569" y="47"/>
                  <a:pt x="569" y="47"/>
                  <a:pt x="569" y="47"/>
                </a:cubicBezTo>
                <a:cubicBezTo>
                  <a:pt x="600" y="51"/>
                  <a:pt x="600" y="51"/>
                  <a:pt x="600" y="51"/>
                </a:cubicBezTo>
                <a:cubicBezTo>
                  <a:pt x="631" y="55"/>
                  <a:pt x="631" y="55"/>
                  <a:pt x="631" y="55"/>
                </a:cubicBezTo>
                <a:cubicBezTo>
                  <a:pt x="663" y="58"/>
                  <a:pt x="663" y="58"/>
                  <a:pt x="663" y="58"/>
                </a:cubicBezTo>
                <a:cubicBezTo>
                  <a:pt x="694" y="62"/>
                  <a:pt x="694" y="62"/>
                  <a:pt x="694" y="62"/>
                </a:cubicBezTo>
                <a:cubicBezTo>
                  <a:pt x="701" y="63"/>
                  <a:pt x="701" y="63"/>
                  <a:pt x="701" y="63"/>
                </a:cubicBezTo>
                <a:cubicBezTo>
                  <a:pt x="709" y="64"/>
                  <a:pt x="717" y="65"/>
                  <a:pt x="725" y="66"/>
                </a:cubicBezTo>
                <a:cubicBezTo>
                  <a:pt x="736" y="67"/>
                  <a:pt x="746" y="68"/>
                  <a:pt x="757" y="70"/>
                </a:cubicBezTo>
                <a:cubicBezTo>
                  <a:pt x="767" y="71"/>
                  <a:pt x="777" y="72"/>
                  <a:pt x="788" y="74"/>
                </a:cubicBezTo>
                <a:cubicBezTo>
                  <a:pt x="798" y="75"/>
                  <a:pt x="809" y="76"/>
                  <a:pt x="819" y="78"/>
                </a:cubicBezTo>
                <a:cubicBezTo>
                  <a:pt x="830" y="79"/>
                  <a:pt x="840" y="81"/>
                  <a:pt x="850" y="82"/>
                </a:cubicBezTo>
                <a:cubicBezTo>
                  <a:pt x="861" y="84"/>
                  <a:pt x="871" y="85"/>
                  <a:pt x="881" y="87"/>
                </a:cubicBezTo>
                <a:cubicBezTo>
                  <a:pt x="892" y="88"/>
                  <a:pt x="902" y="90"/>
                  <a:pt x="913" y="91"/>
                </a:cubicBezTo>
                <a:cubicBezTo>
                  <a:pt x="917" y="92"/>
                  <a:pt x="922" y="93"/>
                  <a:pt x="926" y="94"/>
                </a:cubicBezTo>
                <a:cubicBezTo>
                  <a:pt x="932" y="94"/>
                  <a:pt x="938" y="95"/>
                  <a:pt x="944" y="96"/>
                </a:cubicBezTo>
                <a:cubicBezTo>
                  <a:pt x="954" y="98"/>
                  <a:pt x="964" y="100"/>
                  <a:pt x="974" y="102"/>
                </a:cubicBezTo>
                <a:cubicBezTo>
                  <a:pt x="977" y="102"/>
                  <a:pt x="980" y="103"/>
                  <a:pt x="982" y="103"/>
                </a:cubicBezTo>
                <a:cubicBezTo>
                  <a:pt x="990" y="105"/>
                  <a:pt x="998" y="106"/>
                  <a:pt x="1005" y="107"/>
                </a:cubicBezTo>
                <a:cubicBezTo>
                  <a:pt x="1007" y="108"/>
                  <a:pt x="1009" y="108"/>
                  <a:pt x="1010" y="108"/>
                </a:cubicBezTo>
                <a:cubicBezTo>
                  <a:pt x="1024" y="111"/>
                  <a:pt x="1024" y="111"/>
                  <a:pt x="1024" y="111"/>
                </a:cubicBezTo>
                <a:cubicBezTo>
                  <a:pt x="1025" y="111"/>
                  <a:pt x="1027" y="112"/>
                  <a:pt x="1028" y="112"/>
                </a:cubicBezTo>
                <a:cubicBezTo>
                  <a:pt x="1031" y="113"/>
                  <a:pt x="1031" y="113"/>
                  <a:pt x="1031" y="113"/>
                </a:cubicBezTo>
                <a:cubicBezTo>
                  <a:pt x="1036" y="114"/>
                  <a:pt x="1036" y="114"/>
                  <a:pt x="1036" y="114"/>
                </a:cubicBezTo>
                <a:cubicBezTo>
                  <a:pt x="1038" y="114"/>
                  <a:pt x="1038" y="114"/>
                  <a:pt x="1038" y="114"/>
                </a:cubicBezTo>
                <a:cubicBezTo>
                  <a:pt x="1066" y="122"/>
                  <a:pt x="1066" y="122"/>
                  <a:pt x="1066" y="122"/>
                </a:cubicBezTo>
                <a:cubicBezTo>
                  <a:pt x="1093" y="129"/>
                  <a:pt x="1093" y="129"/>
                  <a:pt x="1093" y="129"/>
                </a:cubicBezTo>
                <a:cubicBezTo>
                  <a:pt x="1094" y="129"/>
                  <a:pt x="1095" y="129"/>
                  <a:pt x="1097" y="130"/>
                </a:cubicBezTo>
                <a:cubicBezTo>
                  <a:pt x="1107" y="132"/>
                  <a:pt x="1117" y="135"/>
                  <a:pt x="1127" y="138"/>
                </a:cubicBezTo>
                <a:cubicBezTo>
                  <a:pt x="1134" y="139"/>
                  <a:pt x="1141" y="141"/>
                  <a:pt x="1148" y="143"/>
                </a:cubicBezTo>
                <a:cubicBezTo>
                  <a:pt x="1151" y="144"/>
                  <a:pt x="1154" y="145"/>
                  <a:pt x="1157" y="146"/>
                </a:cubicBezTo>
                <a:cubicBezTo>
                  <a:pt x="1167" y="148"/>
                  <a:pt x="1177" y="151"/>
                  <a:pt x="1188" y="154"/>
                </a:cubicBezTo>
                <a:cubicBezTo>
                  <a:pt x="1198" y="157"/>
                  <a:pt x="1208" y="160"/>
                  <a:pt x="1218" y="164"/>
                </a:cubicBezTo>
                <a:cubicBezTo>
                  <a:pt x="1228" y="167"/>
                  <a:pt x="1237" y="170"/>
                  <a:pt x="1247" y="174"/>
                </a:cubicBezTo>
                <a:cubicBezTo>
                  <a:pt x="1250" y="175"/>
                  <a:pt x="1253" y="176"/>
                  <a:pt x="1256" y="177"/>
                </a:cubicBezTo>
                <a:cubicBezTo>
                  <a:pt x="1263" y="179"/>
                  <a:pt x="1270" y="182"/>
                  <a:pt x="1277" y="185"/>
                </a:cubicBezTo>
                <a:cubicBezTo>
                  <a:pt x="1287" y="189"/>
                  <a:pt x="1297" y="193"/>
                  <a:pt x="1306" y="198"/>
                </a:cubicBezTo>
                <a:cubicBezTo>
                  <a:pt x="1316" y="202"/>
                  <a:pt x="1326" y="207"/>
                  <a:pt x="1335" y="212"/>
                </a:cubicBezTo>
                <a:cubicBezTo>
                  <a:pt x="1343" y="216"/>
                  <a:pt x="1351" y="221"/>
                  <a:pt x="1358" y="225"/>
                </a:cubicBezTo>
                <a:cubicBezTo>
                  <a:pt x="1360" y="226"/>
                  <a:pt x="1362" y="228"/>
                  <a:pt x="1363" y="229"/>
                </a:cubicBezTo>
                <a:cubicBezTo>
                  <a:pt x="1373" y="235"/>
                  <a:pt x="1382" y="241"/>
                  <a:pt x="1391" y="248"/>
                </a:cubicBezTo>
                <a:cubicBezTo>
                  <a:pt x="1399" y="254"/>
                  <a:pt x="1406" y="261"/>
                  <a:pt x="1414" y="268"/>
                </a:cubicBezTo>
                <a:cubicBezTo>
                  <a:pt x="1422" y="276"/>
                  <a:pt x="1431" y="286"/>
                  <a:pt x="1438" y="296"/>
                </a:cubicBezTo>
                <a:cubicBezTo>
                  <a:pt x="1438" y="296"/>
                  <a:pt x="1439" y="296"/>
                  <a:pt x="1439" y="297"/>
                </a:cubicBezTo>
                <a:cubicBezTo>
                  <a:pt x="1448" y="309"/>
                  <a:pt x="1455" y="322"/>
                  <a:pt x="1462" y="335"/>
                </a:cubicBezTo>
                <a:cubicBezTo>
                  <a:pt x="1470" y="353"/>
                  <a:pt x="1477" y="372"/>
                  <a:pt x="1481" y="391"/>
                </a:cubicBezTo>
                <a:cubicBezTo>
                  <a:pt x="1481" y="393"/>
                  <a:pt x="1482" y="398"/>
                  <a:pt x="1482" y="399"/>
                </a:cubicBezTo>
                <a:cubicBezTo>
                  <a:pt x="1482" y="422"/>
                  <a:pt x="1478" y="441"/>
                  <a:pt x="1470" y="462"/>
                </a:cubicBezTo>
                <a:cubicBezTo>
                  <a:pt x="1469" y="465"/>
                  <a:pt x="1468" y="467"/>
                  <a:pt x="1467" y="470"/>
                </a:cubicBezTo>
                <a:cubicBezTo>
                  <a:pt x="1464" y="478"/>
                  <a:pt x="1464" y="478"/>
                  <a:pt x="1464" y="478"/>
                </a:cubicBezTo>
                <a:cubicBezTo>
                  <a:pt x="1463" y="480"/>
                  <a:pt x="1462" y="483"/>
                  <a:pt x="1460" y="485"/>
                </a:cubicBezTo>
                <a:cubicBezTo>
                  <a:pt x="1459" y="487"/>
                  <a:pt x="1458" y="489"/>
                  <a:pt x="1457" y="490"/>
                </a:cubicBezTo>
                <a:cubicBezTo>
                  <a:pt x="1457" y="491"/>
                  <a:pt x="1457" y="492"/>
                  <a:pt x="1456" y="492"/>
                </a:cubicBezTo>
                <a:cubicBezTo>
                  <a:pt x="1451" y="502"/>
                  <a:pt x="1444" y="511"/>
                  <a:pt x="1437" y="520"/>
                </a:cubicBezTo>
                <a:cubicBezTo>
                  <a:pt x="1430" y="529"/>
                  <a:pt x="1421" y="538"/>
                  <a:pt x="1412" y="546"/>
                </a:cubicBezTo>
                <a:cubicBezTo>
                  <a:pt x="1405" y="553"/>
                  <a:pt x="1396" y="559"/>
                  <a:pt x="1388" y="565"/>
                </a:cubicBezTo>
                <a:cubicBezTo>
                  <a:pt x="1383" y="569"/>
                  <a:pt x="1378" y="572"/>
                  <a:pt x="1373" y="575"/>
                </a:cubicBezTo>
                <a:cubicBezTo>
                  <a:pt x="1361" y="583"/>
                  <a:pt x="1348" y="590"/>
                  <a:pt x="1336" y="597"/>
                </a:cubicBezTo>
                <a:cubicBezTo>
                  <a:pt x="1334" y="598"/>
                  <a:pt x="1332" y="599"/>
                  <a:pt x="1330" y="600"/>
                </a:cubicBezTo>
                <a:cubicBezTo>
                  <a:pt x="1320" y="605"/>
                  <a:pt x="1310" y="610"/>
                  <a:pt x="1299" y="614"/>
                </a:cubicBezTo>
                <a:cubicBezTo>
                  <a:pt x="1288" y="619"/>
                  <a:pt x="1276" y="624"/>
                  <a:pt x="1264" y="629"/>
                </a:cubicBezTo>
                <a:cubicBezTo>
                  <a:pt x="1252" y="633"/>
                  <a:pt x="1240" y="637"/>
                  <a:pt x="1229" y="641"/>
                </a:cubicBezTo>
                <a:cubicBezTo>
                  <a:pt x="1220" y="644"/>
                  <a:pt x="1212" y="646"/>
                  <a:pt x="1204" y="649"/>
                </a:cubicBezTo>
                <a:cubicBezTo>
                  <a:pt x="1200" y="650"/>
                  <a:pt x="1197" y="651"/>
                  <a:pt x="1194" y="652"/>
                </a:cubicBezTo>
                <a:cubicBezTo>
                  <a:pt x="1182" y="655"/>
                  <a:pt x="1171" y="658"/>
                  <a:pt x="1159" y="661"/>
                </a:cubicBezTo>
                <a:cubicBezTo>
                  <a:pt x="1152" y="663"/>
                  <a:pt x="1145" y="665"/>
                  <a:pt x="1138" y="667"/>
                </a:cubicBezTo>
                <a:cubicBezTo>
                  <a:pt x="1134" y="668"/>
                  <a:pt x="1129" y="669"/>
                  <a:pt x="1125" y="670"/>
                </a:cubicBezTo>
                <a:cubicBezTo>
                  <a:pt x="1114" y="673"/>
                  <a:pt x="1102" y="676"/>
                  <a:pt x="1091" y="678"/>
                </a:cubicBezTo>
                <a:cubicBezTo>
                  <a:pt x="1085" y="680"/>
                  <a:pt x="1078" y="681"/>
                  <a:pt x="1072" y="683"/>
                </a:cubicBezTo>
                <a:cubicBezTo>
                  <a:pt x="1067" y="684"/>
                  <a:pt x="1062" y="685"/>
                  <a:pt x="1057" y="687"/>
                </a:cubicBezTo>
                <a:cubicBezTo>
                  <a:pt x="1045" y="689"/>
                  <a:pt x="1034" y="692"/>
                  <a:pt x="1023" y="695"/>
                </a:cubicBezTo>
                <a:cubicBezTo>
                  <a:pt x="1011" y="698"/>
                  <a:pt x="1000" y="701"/>
                  <a:pt x="988" y="704"/>
                </a:cubicBezTo>
                <a:cubicBezTo>
                  <a:pt x="977" y="707"/>
                  <a:pt x="965" y="710"/>
                  <a:pt x="954" y="713"/>
                </a:cubicBezTo>
                <a:cubicBezTo>
                  <a:pt x="949" y="714"/>
                  <a:pt x="944" y="716"/>
                  <a:pt x="939" y="717"/>
                </a:cubicBezTo>
                <a:cubicBezTo>
                  <a:pt x="933" y="719"/>
                  <a:pt x="926" y="721"/>
                  <a:pt x="920" y="723"/>
                </a:cubicBezTo>
                <a:cubicBezTo>
                  <a:pt x="908" y="726"/>
                  <a:pt x="896" y="730"/>
                  <a:pt x="885" y="733"/>
                </a:cubicBezTo>
                <a:cubicBezTo>
                  <a:pt x="873" y="737"/>
                  <a:pt x="861" y="741"/>
                  <a:pt x="850" y="745"/>
                </a:cubicBezTo>
                <a:cubicBezTo>
                  <a:pt x="838" y="750"/>
                  <a:pt x="826" y="754"/>
                  <a:pt x="814" y="759"/>
                </a:cubicBezTo>
                <a:cubicBezTo>
                  <a:pt x="813" y="760"/>
                  <a:pt x="811" y="760"/>
                  <a:pt x="809" y="761"/>
                </a:cubicBezTo>
                <a:cubicBezTo>
                  <a:pt x="799" y="765"/>
                  <a:pt x="789" y="770"/>
                  <a:pt x="778" y="775"/>
                </a:cubicBezTo>
                <a:cubicBezTo>
                  <a:pt x="768" y="780"/>
                  <a:pt x="757" y="785"/>
                  <a:pt x="747" y="791"/>
                </a:cubicBezTo>
                <a:cubicBezTo>
                  <a:pt x="745" y="792"/>
                  <a:pt x="743" y="793"/>
                  <a:pt x="742" y="794"/>
                </a:cubicBezTo>
                <a:cubicBezTo>
                  <a:pt x="734" y="799"/>
                  <a:pt x="726" y="804"/>
                  <a:pt x="718" y="810"/>
                </a:cubicBezTo>
                <a:cubicBezTo>
                  <a:pt x="713" y="814"/>
                  <a:pt x="708" y="818"/>
                  <a:pt x="703" y="822"/>
                </a:cubicBezTo>
                <a:cubicBezTo>
                  <a:pt x="699" y="825"/>
                  <a:pt x="695" y="829"/>
                  <a:pt x="691" y="832"/>
                </a:cubicBezTo>
                <a:cubicBezTo>
                  <a:pt x="683" y="841"/>
                  <a:pt x="676" y="850"/>
                  <a:pt x="670" y="860"/>
                </a:cubicBezTo>
                <a:cubicBezTo>
                  <a:pt x="665" y="868"/>
                  <a:pt x="665" y="868"/>
                  <a:pt x="665" y="868"/>
                </a:cubicBezTo>
                <a:cubicBezTo>
                  <a:pt x="664" y="870"/>
                  <a:pt x="663" y="873"/>
                  <a:pt x="661" y="876"/>
                </a:cubicBezTo>
                <a:cubicBezTo>
                  <a:pt x="659" y="881"/>
                  <a:pt x="657" y="887"/>
                  <a:pt x="655" y="892"/>
                </a:cubicBezTo>
                <a:cubicBezTo>
                  <a:pt x="649" y="915"/>
                  <a:pt x="647" y="940"/>
                  <a:pt x="653" y="963"/>
                </a:cubicBezTo>
                <a:cubicBezTo>
                  <a:pt x="655" y="973"/>
                  <a:pt x="658" y="983"/>
                  <a:pt x="663" y="992"/>
                </a:cubicBezTo>
                <a:cubicBezTo>
                  <a:pt x="668" y="1004"/>
                  <a:pt x="675" y="1015"/>
                  <a:pt x="684" y="1026"/>
                </a:cubicBezTo>
                <a:cubicBezTo>
                  <a:pt x="684" y="1027"/>
                  <a:pt x="685" y="1028"/>
                  <a:pt x="686" y="1029"/>
                </a:cubicBezTo>
                <a:cubicBezTo>
                  <a:pt x="687" y="1030"/>
                  <a:pt x="688" y="1031"/>
                  <a:pt x="689" y="1032"/>
                </a:cubicBezTo>
                <a:cubicBezTo>
                  <a:pt x="691" y="1034"/>
                  <a:pt x="693" y="1037"/>
                  <a:pt x="695" y="1039"/>
                </a:cubicBezTo>
                <a:cubicBezTo>
                  <a:pt x="697" y="1040"/>
                  <a:pt x="697" y="1040"/>
                  <a:pt x="697" y="1040"/>
                </a:cubicBezTo>
                <a:cubicBezTo>
                  <a:pt x="697" y="1041"/>
                  <a:pt x="698" y="1042"/>
                  <a:pt x="699" y="1043"/>
                </a:cubicBezTo>
                <a:cubicBezTo>
                  <a:pt x="706" y="1049"/>
                  <a:pt x="706" y="1049"/>
                  <a:pt x="706" y="1049"/>
                </a:cubicBezTo>
                <a:cubicBezTo>
                  <a:pt x="709" y="1052"/>
                  <a:pt x="709" y="1052"/>
                  <a:pt x="709" y="1052"/>
                </a:cubicBezTo>
                <a:cubicBezTo>
                  <a:pt x="713" y="1054"/>
                  <a:pt x="713" y="1054"/>
                  <a:pt x="713" y="1054"/>
                </a:cubicBezTo>
                <a:cubicBezTo>
                  <a:pt x="714" y="1055"/>
                  <a:pt x="715" y="1056"/>
                  <a:pt x="717" y="1057"/>
                </a:cubicBezTo>
                <a:cubicBezTo>
                  <a:pt x="717" y="1058"/>
                  <a:pt x="718" y="1059"/>
                  <a:pt x="719" y="1060"/>
                </a:cubicBezTo>
                <a:cubicBezTo>
                  <a:pt x="727" y="1065"/>
                  <a:pt x="727" y="1065"/>
                  <a:pt x="727" y="1065"/>
                </a:cubicBezTo>
                <a:cubicBezTo>
                  <a:pt x="729" y="1067"/>
                  <a:pt x="732" y="1068"/>
                  <a:pt x="734" y="1070"/>
                </a:cubicBezTo>
                <a:cubicBezTo>
                  <a:pt x="737" y="1071"/>
                  <a:pt x="739" y="1073"/>
                  <a:pt x="742" y="1074"/>
                </a:cubicBezTo>
                <a:cubicBezTo>
                  <a:pt x="743" y="1075"/>
                  <a:pt x="744" y="1075"/>
                  <a:pt x="744" y="1076"/>
                </a:cubicBezTo>
                <a:cubicBezTo>
                  <a:pt x="754" y="1081"/>
                  <a:pt x="764" y="1086"/>
                  <a:pt x="773" y="1090"/>
                </a:cubicBezTo>
                <a:cubicBezTo>
                  <a:pt x="783" y="1094"/>
                  <a:pt x="793" y="1098"/>
                  <a:pt x="803" y="1101"/>
                </a:cubicBezTo>
                <a:cubicBezTo>
                  <a:pt x="804" y="1101"/>
                  <a:pt x="804" y="1101"/>
                  <a:pt x="805" y="1102"/>
                </a:cubicBezTo>
                <a:cubicBezTo>
                  <a:pt x="814" y="1105"/>
                  <a:pt x="824" y="1107"/>
                  <a:pt x="833" y="1110"/>
                </a:cubicBezTo>
                <a:cubicBezTo>
                  <a:pt x="843" y="1113"/>
                  <a:pt x="853" y="1115"/>
                  <a:pt x="863" y="1117"/>
                </a:cubicBezTo>
                <a:cubicBezTo>
                  <a:pt x="866" y="1118"/>
                  <a:pt x="869" y="1118"/>
                  <a:pt x="872" y="1119"/>
                </a:cubicBezTo>
                <a:cubicBezTo>
                  <a:pt x="879" y="1120"/>
                  <a:pt x="887" y="1122"/>
                  <a:pt x="894" y="1123"/>
                </a:cubicBezTo>
                <a:cubicBezTo>
                  <a:pt x="905" y="1125"/>
                  <a:pt x="915" y="1126"/>
                  <a:pt x="925" y="1128"/>
                </a:cubicBezTo>
                <a:cubicBezTo>
                  <a:pt x="936" y="1129"/>
                  <a:pt x="946" y="1131"/>
                  <a:pt x="957" y="1132"/>
                </a:cubicBezTo>
                <a:cubicBezTo>
                  <a:pt x="967" y="1133"/>
                  <a:pt x="978" y="1134"/>
                  <a:pt x="988" y="1135"/>
                </a:cubicBezTo>
                <a:cubicBezTo>
                  <a:pt x="995" y="1135"/>
                  <a:pt x="1001" y="1136"/>
                  <a:pt x="1008" y="1136"/>
                </a:cubicBezTo>
                <a:cubicBezTo>
                  <a:pt x="1012" y="1137"/>
                  <a:pt x="1016" y="1137"/>
                  <a:pt x="1020" y="1137"/>
                </a:cubicBezTo>
                <a:cubicBezTo>
                  <a:pt x="1030" y="1138"/>
                  <a:pt x="1041" y="1139"/>
                  <a:pt x="1052" y="1139"/>
                </a:cubicBezTo>
                <a:cubicBezTo>
                  <a:pt x="1062" y="1140"/>
                  <a:pt x="1073" y="1140"/>
                  <a:pt x="1083" y="1140"/>
                </a:cubicBezTo>
                <a:cubicBezTo>
                  <a:pt x="1094" y="1141"/>
                  <a:pt x="1105" y="1141"/>
                  <a:pt x="1115" y="1141"/>
                </a:cubicBezTo>
                <a:cubicBezTo>
                  <a:pt x="1125" y="1142"/>
                  <a:pt x="1135" y="1142"/>
                  <a:pt x="1145" y="1142"/>
                </a:cubicBezTo>
                <a:cubicBezTo>
                  <a:pt x="1146" y="1142"/>
                  <a:pt x="1147" y="1142"/>
                  <a:pt x="1147" y="1142"/>
                </a:cubicBezTo>
                <a:cubicBezTo>
                  <a:pt x="1158" y="1142"/>
                  <a:pt x="1169" y="1142"/>
                  <a:pt x="1180" y="1142"/>
                </a:cubicBezTo>
                <a:cubicBezTo>
                  <a:pt x="1190" y="1142"/>
                  <a:pt x="1201" y="1142"/>
                  <a:pt x="1212" y="1142"/>
                </a:cubicBezTo>
                <a:cubicBezTo>
                  <a:pt x="1223" y="1142"/>
                  <a:pt x="1233" y="1142"/>
                  <a:pt x="1244" y="1142"/>
                </a:cubicBezTo>
                <a:cubicBezTo>
                  <a:pt x="1255" y="1142"/>
                  <a:pt x="1265" y="1142"/>
                  <a:pt x="1276" y="1142"/>
                </a:cubicBezTo>
                <a:cubicBezTo>
                  <a:pt x="1278" y="1142"/>
                  <a:pt x="1280" y="1142"/>
                  <a:pt x="1282" y="1142"/>
                </a:cubicBezTo>
                <a:cubicBezTo>
                  <a:pt x="1291" y="1142"/>
                  <a:pt x="1299" y="1142"/>
                  <a:pt x="1308" y="1142"/>
                </a:cubicBezTo>
                <a:cubicBezTo>
                  <a:pt x="1319" y="1142"/>
                  <a:pt x="1330" y="1142"/>
                  <a:pt x="1341" y="1142"/>
                </a:cubicBezTo>
                <a:cubicBezTo>
                  <a:pt x="1344" y="1143"/>
                  <a:pt x="1347" y="1143"/>
                  <a:pt x="1350" y="1143"/>
                </a:cubicBezTo>
                <a:cubicBezTo>
                  <a:pt x="1358" y="1143"/>
                  <a:pt x="1358" y="1143"/>
                  <a:pt x="1358" y="1143"/>
                </a:cubicBezTo>
                <a:cubicBezTo>
                  <a:pt x="1360" y="1143"/>
                  <a:pt x="1360" y="1143"/>
                  <a:pt x="1360" y="1143"/>
                </a:cubicBezTo>
                <a:cubicBezTo>
                  <a:pt x="1363" y="1143"/>
                  <a:pt x="1363" y="1143"/>
                  <a:pt x="1363" y="1143"/>
                </a:cubicBezTo>
                <a:cubicBezTo>
                  <a:pt x="1367" y="1143"/>
                  <a:pt x="1367" y="1143"/>
                  <a:pt x="1367" y="1143"/>
                </a:cubicBezTo>
                <a:cubicBezTo>
                  <a:pt x="1373" y="1142"/>
                  <a:pt x="1373" y="1142"/>
                  <a:pt x="1373" y="1142"/>
                </a:cubicBezTo>
                <a:cubicBezTo>
                  <a:pt x="1384" y="1142"/>
                  <a:pt x="1384" y="1142"/>
                  <a:pt x="1384" y="1142"/>
                </a:cubicBezTo>
                <a:cubicBezTo>
                  <a:pt x="1405" y="1142"/>
                  <a:pt x="1405" y="1142"/>
                  <a:pt x="1405" y="1142"/>
                </a:cubicBezTo>
                <a:cubicBezTo>
                  <a:pt x="1418" y="1142"/>
                  <a:pt x="1418" y="1142"/>
                  <a:pt x="1418" y="1142"/>
                </a:cubicBezTo>
                <a:cubicBezTo>
                  <a:pt x="1437" y="1141"/>
                  <a:pt x="1437" y="1141"/>
                  <a:pt x="1437" y="1141"/>
                </a:cubicBezTo>
                <a:cubicBezTo>
                  <a:pt x="1470" y="1141"/>
                  <a:pt x="1470" y="1141"/>
                  <a:pt x="1470" y="1141"/>
                </a:cubicBezTo>
                <a:cubicBezTo>
                  <a:pt x="1502" y="1140"/>
                  <a:pt x="1502" y="1140"/>
                  <a:pt x="1502" y="1140"/>
                </a:cubicBezTo>
                <a:cubicBezTo>
                  <a:pt x="1534" y="1140"/>
                  <a:pt x="1534" y="1140"/>
                  <a:pt x="1534" y="1140"/>
                </a:cubicBezTo>
                <a:cubicBezTo>
                  <a:pt x="1567" y="1139"/>
                  <a:pt x="1567" y="1139"/>
                  <a:pt x="1567" y="1139"/>
                </a:cubicBezTo>
                <a:cubicBezTo>
                  <a:pt x="1599" y="1139"/>
                  <a:pt x="1599" y="1139"/>
                  <a:pt x="1599" y="1139"/>
                </a:cubicBezTo>
                <a:cubicBezTo>
                  <a:pt x="1631" y="1138"/>
                  <a:pt x="1631" y="1138"/>
                  <a:pt x="1631" y="1138"/>
                </a:cubicBezTo>
                <a:cubicBezTo>
                  <a:pt x="1664" y="1138"/>
                  <a:pt x="1664" y="1138"/>
                  <a:pt x="1664" y="1138"/>
                </a:cubicBezTo>
                <a:cubicBezTo>
                  <a:pt x="1691" y="1137"/>
                  <a:pt x="1691" y="1137"/>
                  <a:pt x="1691" y="1137"/>
                </a:cubicBezTo>
                <a:cubicBezTo>
                  <a:pt x="1693" y="1137"/>
                  <a:pt x="1695" y="1137"/>
                  <a:pt x="1696" y="1137"/>
                </a:cubicBezTo>
                <a:cubicBezTo>
                  <a:pt x="1707" y="1137"/>
                  <a:pt x="1718" y="1137"/>
                  <a:pt x="1728" y="1137"/>
                </a:cubicBezTo>
                <a:cubicBezTo>
                  <a:pt x="1739" y="1137"/>
                  <a:pt x="1750" y="1137"/>
                  <a:pt x="1760" y="1138"/>
                </a:cubicBezTo>
                <a:cubicBezTo>
                  <a:pt x="1771" y="1138"/>
                  <a:pt x="1782" y="1138"/>
                  <a:pt x="1792" y="1139"/>
                </a:cubicBezTo>
                <a:cubicBezTo>
                  <a:pt x="1803" y="1139"/>
                  <a:pt x="1814" y="1140"/>
                  <a:pt x="1824" y="1140"/>
                </a:cubicBezTo>
                <a:cubicBezTo>
                  <a:pt x="1825" y="1140"/>
                  <a:pt x="1826" y="1140"/>
                  <a:pt x="1827" y="1140"/>
                </a:cubicBezTo>
                <a:cubicBezTo>
                  <a:pt x="1837" y="1141"/>
                  <a:pt x="1846" y="1142"/>
                  <a:pt x="1856" y="1142"/>
                </a:cubicBezTo>
                <a:cubicBezTo>
                  <a:pt x="1867" y="1143"/>
                  <a:pt x="1877" y="1144"/>
                  <a:pt x="1888" y="1145"/>
                </a:cubicBezTo>
                <a:cubicBezTo>
                  <a:pt x="1898" y="1146"/>
                  <a:pt x="1909" y="1146"/>
                  <a:pt x="1919" y="1147"/>
                </a:cubicBezTo>
                <a:cubicBezTo>
                  <a:pt x="1930" y="1148"/>
                  <a:pt x="1940" y="1150"/>
                  <a:pt x="1951" y="1151"/>
                </a:cubicBezTo>
                <a:cubicBezTo>
                  <a:pt x="1955" y="1151"/>
                  <a:pt x="1959" y="1152"/>
                  <a:pt x="1963" y="1152"/>
                </a:cubicBezTo>
                <a:cubicBezTo>
                  <a:pt x="1969" y="1153"/>
                  <a:pt x="1976" y="1154"/>
                  <a:pt x="1982" y="1154"/>
                </a:cubicBezTo>
                <a:cubicBezTo>
                  <a:pt x="1992" y="1156"/>
                  <a:pt x="2003" y="1157"/>
                  <a:pt x="2013" y="1159"/>
                </a:cubicBezTo>
                <a:cubicBezTo>
                  <a:pt x="2024" y="1160"/>
                  <a:pt x="2034" y="1162"/>
                  <a:pt x="2044" y="1163"/>
                </a:cubicBezTo>
                <a:cubicBezTo>
                  <a:pt x="2055" y="1165"/>
                  <a:pt x="2065" y="1166"/>
                  <a:pt x="2075" y="1168"/>
                </a:cubicBezTo>
                <a:cubicBezTo>
                  <a:pt x="2086" y="1170"/>
                  <a:pt x="2096" y="1172"/>
                  <a:pt x="2106" y="1173"/>
                </a:cubicBezTo>
                <a:cubicBezTo>
                  <a:pt x="2117" y="1175"/>
                  <a:pt x="2127" y="1177"/>
                  <a:pt x="2137" y="1179"/>
                </a:cubicBezTo>
                <a:cubicBezTo>
                  <a:pt x="2147" y="1181"/>
                  <a:pt x="2158" y="1183"/>
                  <a:pt x="2168" y="1186"/>
                </a:cubicBezTo>
                <a:cubicBezTo>
                  <a:pt x="2178" y="1188"/>
                  <a:pt x="2188" y="1190"/>
                  <a:pt x="2198" y="1192"/>
                </a:cubicBezTo>
                <a:cubicBezTo>
                  <a:pt x="2209" y="1195"/>
                  <a:pt x="2219" y="1197"/>
                  <a:pt x="2229" y="1199"/>
                </a:cubicBezTo>
                <a:cubicBezTo>
                  <a:pt x="2230" y="1200"/>
                  <a:pt x="2230" y="1200"/>
                  <a:pt x="2231" y="1200"/>
                </a:cubicBezTo>
                <a:cubicBezTo>
                  <a:pt x="2241" y="1202"/>
                  <a:pt x="2250" y="1205"/>
                  <a:pt x="2259" y="1207"/>
                </a:cubicBezTo>
                <a:cubicBezTo>
                  <a:pt x="2269" y="1210"/>
                  <a:pt x="2280" y="1212"/>
                  <a:pt x="2290" y="1215"/>
                </a:cubicBezTo>
                <a:cubicBezTo>
                  <a:pt x="2300" y="1218"/>
                  <a:pt x="2310" y="1221"/>
                  <a:pt x="2320" y="1224"/>
                </a:cubicBezTo>
                <a:cubicBezTo>
                  <a:pt x="2330" y="1227"/>
                  <a:pt x="2340" y="1230"/>
                  <a:pt x="2350" y="1233"/>
                </a:cubicBezTo>
                <a:cubicBezTo>
                  <a:pt x="2360" y="1236"/>
                  <a:pt x="2370" y="1239"/>
                  <a:pt x="2380" y="1242"/>
                </a:cubicBezTo>
                <a:cubicBezTo>
                  <a:pt x="2390" y="1245"/>
                  <a:pt x="2400" y="1249"/>
                  <a:pt x="2410" y="1252"/>
                </a:cubicBezTo>
                <a:cubicBezTo>
                  <a:pt x="2420" y="1255"/>
                  <a:pt x="2430" y="1259"/>
                  <a:pt x="2440" y="1262"/>
                </a:cubicBezTo>
                <a:cubicBezTo>
                  <a:pt x="2449" y="1266"/>
                  <a:pt x="2459" y="1269"/>
                  <a:pt x="2469" y="1273"/>
                </a:cubicBezTo>
                <a:cubicBezTo>
                  <a:pt x="2476" y="1276"/>
                  <a:pt x="2484" y="1279"/>
                  <a:pt x="2491" y="1281"/>
                </a:cubicBezTo>
                <a:cubicBezTo>
                  <a:pt x="2493" y="1282"/>
                  <a:pt x="2496" y="1283"/>
                  <a:pt x="2499" y="1285"/>
                </a:cubicBezTo>
                <a:cubicBezTo>
                  <a:pt x="2509" y="1288"/>
                  <a:pt x="2518" y="1292"/>
                  <a:pt x="2528" y="1296"/>
                </a:cubicBezTo>
                <a:cubicBezTo>
                  <a:pt x="2538" y="1300"/>
                  <a:pt x="2548" y="1305"/>
                  <a:pt x="2557" y="1309"/>
                </a:cubicBezTo>
                <a:cubicBezTo>
                  <a:pt x="2567" y="1313"/>
                  <a:pt x="2577" y="1317"/>
                  <a:pt x="2587" y="1322"/>
                </a:cubicBezTo>
                <a:cubicBezTo>
                  <a:pt x="2596" y="1326"/>
                  <a:pt x="2606" y="1331"/>
                  <a:pt x="2616" y="1335"/>
                </a:cubicBezTo>
                <a:cubicBezTo>
                  <a:pt x="2625" y="1340"/>
                  <a:pt x="2635" y="1344"/>
                  <a:pt x="2644" y="1349"/>
                </a:cubicBezTo>
                <a:cubicBezTo>
                  <a:pt x="2654" y="1354"/>
                  <a:pt x="2664" y="1359"/>
                  <a:pt x="2673" y="1364"/>
                </a:cubicBezTo>
                <a:cubicBezTo>
                  <a:pt x="2683" y="1369"/>
                  <a:pt x="2692" y="1374"/>
                  <a:pt x="2702" y="1379"/>
                </a:cubicBezTo>
                <a:cubicBezTo>
                  <a:pt x="2711" y="1384"/>
                  <a:pt x="2721" y="1389"/>
                  <a:pt x="2730" y="1395"/>
                </a:cubicBezTo>
                <a:cubicBezTo>
                  <a:pt x="2732" y="1396"/>
                  <a:pt x="2734" y="1397"/>
                  <a:pt x="2736" y="1398"/>
                </a:cubicBezTo>
                <a:cubicBezTo>
                  <a:pt x="2744" y="1402"/>
                  <a:pt x="2751" y="1407"/>
                  <a:pt x="2759" y="1411"/>
                </a:cubicBezTo>
                <a:cubicBezTo>
                  <a:pt x="2768" y="1417"/>
                  <a:pt x="2777" y="1423"/>
                  <a:pt x="2787" y="1428"/>
                </a:cubicBezTo>
                <a:cubicBezTo>
                  <a:pt x="2796" y="1434"/>
                  <a:pt x="2806" y="1440"/>
                  <a:pt x="2815" y="1446"/>
                </a:cubicBezTo>
                <a:cubicBezTo>
                  <a:pt x="2824" y="1452"/>
                  <a:pt x="2833" y="1458"/>
                  <a:pt x="2843" y="1465"/>
                </a:cubicBezTo>
                <a:cubicBezTo>
                  <a:pt x="2846" y="1466"/>
                  <a:pt x="2848" y="1468"/>
                  <a:pt x="2851" y="1470"/>
                </a:cubicBezTo>
                <a:cubicBezTo>
                  <a:pt x="2858" y="1475"/>
                  <a:pt x="2864" y="1479"/>
                  <a:pt x="2870" y="1484"/>
                </a:cubicBezTo>
                <a:cubicBezTo>
                  <a:pt x="2880" y="1490"/>
                  <a:pt x="2889" y="1497"/>
                  <a:pt x="2898" y="1504"/>
                </a:cubicBezTo>
                <a:cubicBezTo>
                  <a:pt x="2907" y="1510"/>
                  <a:pt x="2916" y="1517"/>
                  <a:pt x="2925" y="1524"/>
                </a:cubicBezTo>
                <a:cubicBezTo>
                  <a:pt x="2934" y="1532"/>
                  <a:pt x="2943" y="1539"/>
                  <a:pt x="2952" y="1546"/>
                </a:cubicBezTo>
                <a:cubicBezTo>
                  <a:pt x="2955" y="1548"/>
                  <a:pt x="2957" y="1550"/>
                  <a:pt x="2960" y="1552"/>
                </a:cubicBezTo>
                <a:cubicBezTo>
                  <a:pt x="2966" y="1558"/>
                  <a:pt x="2973" y="1563"/>
                  <a:pt x="2979" y="1569"/>
                </a:cubicBezTo>
                <a:cubicBezTo>
                  <a:pt x="2988" y="1576"/>
                  <a:pt x="2997" y="1584"/>
                  <a:pt x="3006" y="1592"/>
                </a:cubicBezTo>
                <a:cubicBezTo>
                  <a:pt x="3015" y="1600"/>
                  <a:pt x="3023" y="1608"/>
                  <a:pt x="3032" y="1616"/>
                </a:cubicBezTo>
                <a:cubicBezTo>
                  <a:pt x="3041" y="1625"/>
                  <a:pt x="3049" y="1633"/>
                  <a:pt x="3057" y="1641"/>
                </a:cubicBezTo>
                <a:cubicBezTo>
                  <a:pt x="3065" y="1649"/>
                  <a:pt x="3073" y="1657"/>
                  <a:pt x="3080" y="1665"/>
                </a:cubicBezTo>
                <a:cubicBezTo>
                  <a:pt x="3089" y="1674"/>
                  <a:pt x="3097" y="1683"/>
                  <a:pt x="3106" y="1693"/>
                </a:cubicBezTo>
                <a:cubicBezTo>
                  <a:pt x="3114" y="1702"/>
                  <a:pt x="3123" y="1712"/>
                  <a:pt x="3131" y="1722"/>
                </a:cubicBezTo>
                <a:cubicBezTo>
                  <a:pt x="3136" y="1728"/>
                  <a:pt x="3141" y="1734"/>
                  <a:pt x="3146" y="1741"/>
                </a:cubicBezTo>
                <a:cubicBezTo>
                  <a:pt x="3150" y="1745"/>
                  <a:pt x="3153" y="1749"/>
                  <a:pt x="3156" y="1753"/>
                </a:cubicBezTo>
                <a:cubicBezTo>
                  <a:pt x="3160" y="1758"/>
                  <a:pt x="3164" y="1763"/>
                  <a:pt x="3167" y="1767"/>
                </a:cubicBezTo>
                <a:cubicBezTo>
                  <a:pt x="3172" y="1773"/>
                  <a:pt x="3176" y="1779"/>
                  <a:pt x="3181" y="1786"/>
                </a:cubicBezTo>
                <a:cubicBezTo>
                  <a:pt x="3183" y="1789"/>
                  <a:pt x="3185" y="1792"/>
                  <a:pt x="3187" y="1795"/>
                </a:cubicBezTo>
                <a:cubicBezTo>
                  <a:pt x="3193" y="1803"/>
                  <a:pt x="3199" y="1812"/>
                  <a:pt x="3205" y="1820"/>
                </a:cubicBezTo>
                <a:cubicBezTo>
                  <a:pt x="3205" y="1821"/>
                  <a:pt x="3206" y="1822"/>
                  <a:pt x="3206" y="1823"/>
                </a:cubicBezTo>
                <a:cubicBezTo>
                  <a:pt x="3213" y="1832"/>
                  <a:pt x="3219" y="1842"/>
                  <a:pt x="3225" y="1851"/>
                </a:cubicBezTo>
                <a:cubicBezTo>
                  <a:pt x="3226" y="1853"/>
                  <a:pt x="3227" y="1855"/>
                  <a:pt x="3228" y="1857"/>
                </a:cubicBezTo>
                <a:cubicBezTo>
                  <a:pt x="3236" y="1869"/>
                  <a:pt x="3244" y="1882"/>
                  <a:pt x="3251" y="1895"/>
                </a:cubicBezTo>
                <a:cubicBezTo>
                  <a:pt x="3259" y="1909"/>
                  <a:pt x="3266" y="1923"/>
                  <a:pt x="3273" y="1937"/>
                </a:cubicBezTo>
                <a:cubicBezTo>
                  <a:pt x="3279" y="1948"/>
                  <a:pt x="3284" y="1959"/>
                  <a:pt x="3289" y="1970"/>
                </a:cubicBezTo>
                <a:cubicBezTo>
                  <a:pt x="3291" y="1974"/>
                  <a:pt x="3293" y="1979"/>
                  <a:pt x="3295" y="1983"/>
                </a:cubicBezTo>
                <a:cubicBezTo>
                  <a:pt x="3302" y="1999"/>
                  <a:pt x="3309" y="2015"/>
                  <a:pt x="3316" y="2032"/>
                </a:cubicBezTo>
                <a:cubicBezTo>
                  <a:pt x="3322" y="2050"/>
                  <a:pt x="3329" y="2069"/>
                  <a:pt x="3335" y="2087"/>
                </a:cubicBezTo>
                <a:cubicBezTo>
                  <a:pt x="3336" y="2090"/>
                  <a:pt x="3337" y="2093"/>
                  <a:pt x="3338" y="2097"/>
                </a:cubicBezTo>
                <a:cubicBezTo>
                  <a:pt x="3343" y="2113"/>
                  <a:pt x="3347" y="2130"/>
                  <a:pt x="3352" y="2146"/>
                </a:cubicBezTo>
                <a:cubicBezTo>
                  <a:pt x="3373" y="2146"/>
                  <a:pt x="3373" y="2146"/>
                  <a:pt x="3373" y="2146"/>
                </a:cubicBezTo>
                <a:cubicBezTo>
                  <a:pt x="3371" y="2136"/>
                  <a:pt x="3368" y="2126"/>
                  <a:pt x="3365" y="21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4265DF8F-F8B6-3632-119C-45B2256B2E2D}"/>
              </a:ext>
            </a:extLst>
          </p:cNvPr>
          <p:cNvSpPr>
            <a:spLocks/>
          </p:cNvSpPr>
          <p:nvPr/>
        </p:nvSpPr>
        <p:spPr bwMode="auto">
          <a:xfrm>
            <a:off x="-1460" y="1822894"/>
            <a:ext cx="5633279" cy="5043126"/>
          </a:xfrm>
          <a:custGeom>
            <a:avLst/>
            <a:gdLst>
              <a:gd name="T0" fmla="*/ 2234 w 2234"/>
              <a:gd name="T1" fmla="*/ 1809 h 1999"/>
              <a:gd name="T2" fmla="*/ 2223 w 2234"/>
              <a:gd name="T3" fmla="*/ 1712 h 1999"/>
              <a:gd name="T4" fmla="*/ 2172 w 2234"/>
              <a:gd name="T5" fmla="*/ 1596 h 1999"/>
              <a:gd name="T6" fmla="*/ 2110 w 2234"/>
              <a:gd name="T7" fmla="*/ 1522 h 1999"/>
              <a:gd name="T8" fmla="*/ 2042 w 2234"/>
              <a:gd name="T9" fmla="*/ 1465 h 1999"/>
              <a:gd name="T10" fmla="*/ 1962 w 2234"/>
              <a:gd name="T11" fmla="*/ 1413 h 1999"/>
              <a:gd name="T12" fmla="*/ 1897 w 2234"/>
              <a:gd name="T13" fmla="*/ 1382 h 1999"/>
              <a:gd name="T14" fmla="*/ 1698 w 2234"/>
              <a:gd name="T15" fmla="*/ 1328 h 1999"/>
              <a:gd name="T16" fmla="*/ 1491 w 2234"/>
              <a:gd name="T17" fmla="*/ 1304 h 1999"/>
              <a:gd name="T18" fmla="*/ 1282 w 2234"/>
              <a:gd name="T19" fmla="*/ 1291 h 1999"/>
              <a:gd name="T20" fmla="*/ 1049 w 2234"/>
              <a:gd name="T21" fmla="*/ 1279 h 1999"/>
              <a:gd name="T22" fmla="*/ 842 w 2234"/>
              <a:gd name="T23" fmla="*/ 1260 h 1999"/>
              <a:gd name="T24" fmla="*/ 640 w 2234"/>
              <a:gd name="T25" fmla="*/ 1230 h 1999"/>
              <a:gd name="T26" fmla="*/ 453 w 2234"/>
              <a:gd name="T27" fmla="*/ 1187 h 1999"/>
              <a:gd name="T28" fmla="*/ 272 w 2234"/>
              <a:gd name="T29" fmla="*/ 1119 h 1999"/>
              <a:gd name="T30" fmla="*/ 130 w 2234"/>
              <a:gd name="T31" fmla="*/ 1012 h 1999"/>
              <a:gd name="T32" fmla="*/ 93 w 2234"/>
              <a:gd name="T33" fmla="*/ 950 h 1999"/>
              <a:gd name="T34" fmla="*/ 107 w 2234"/>
              <a:gd name="T35" fmla="*/ 760 h 1999"/>
              <a:gd name="T36" fmla="*/ 159 w 2234"/>
              <a:gd name="T37" fmla="*/ 689 h 1999"/>
              <a:gd name="T38" fmla="*/ 299 w 2234"/>
              <a:gd name="T39" fmla="*/ 582 h 1999"/>
              <a:gd name="T40" fmla="*/ 511 w 2234"/>
              <a:gd name="T41" fmla="*/ 494 h 1999"/>
              <a:gd name="T42" fmla="*/ 711 w 2234"/>
              <a:gd name="T43" fmla="*/ 441 h 1999"/>
              <a:gd name="T44" fmla="*/ 940 w 2234"/>
              <a:gd name="T45" fmla="*/ 369 h 1999"/>
              <a:gd name="T46" fmla="*/ 1051 w 2234"/>
              <a:gd name="T47" fmla="*/ 208 h 1999"/>
              <a:gd name="T48" fmla="*/ 992 w 2234"/>
              <a:gd name="T49" fmla="*/ 125 h 1999"/>
              <a:gd name="T50" fmla="*/ 843 w 2234"/>
              <a:gd name="T51" fmla="*/ 58 h 1999"/>
              <a:gd name="T52" fmla="*/ 637 w 2234"/>
              <a:gd name="T53" fmla="*/ 32 h 1999"/>
              <a:gd name="T54" fmla="*/ 443 w 2234"/>
              <a:gd name="T55" fmla="*/ 19 h 1999"/>
              <a:gd name="T56" fmla="*/ 218 w 2234"/>
              <a:gd name="T57" fmla="*/ 9 h 1999"/>
              <a:gd name="T58" fmla="*/ 8 w 2234"/>
              <a:gd name="T59" fmla="*/ 0 h 1999"/>
              <a:gd name="T60" fmla="*/ 153 w 2234"/>
              <a:gd name="T61" fmla="*/ 15 h 1999"/>
              <a:gd name="T62" fmla="*/ 386 w 2234"/>
              <a:gd name="T63" fmla="*/ 26 h 1999"/>
              <a:gd name="T64" fmla="*/ 595 w 2234"/>
              <a:gd name="T65" fmla="*/ 38 h 1999"/>
              <a:gd name="T66" fmla="*/ 801 w 2234"/>
              <a:gd name="T67" fmla="*/ 59 h 1999"/>
              <a:gd name="T68" fmla="*/ 954 w 2234"/>
              <a:gd name="T69" fmla="*/ 109 h 1999"/>
              <a:gd name="T70" fmla="*/ 1036 w 2234"/>
              <a:gd name="T71" fmla="*/ 195 h 1999"/>
              <a:gd name="T72" fmla="*/ 965 w 2234"/>
              <a:gd name="T73" fmla="*/ 340 h 1999"/>
              <a:gd name="T74" fmla="*/ 733 w 2234"/>
              <a:gd name="T75" fmla="*/ 423 h 1999"/>
              <a:gd name="T76" fmla="*/ 516 w 2234"/>
              <a:gd name="T77" fmla="*/ 478 h 1999"/>
              <a:gd name="T78" fmla="*/ 299 w 2234"/>
              <a:gd name="T79" fmla="*/ 565 h 1999"/>
              <a:gd name="T80" fmla="*/ 171 w 2234"/>
              <a:gd name="T81" fmla="*/ 655 h 1999"/>
              <a:gd name="T82" fmla="*/ 101 w 2234"/>
              <a:gd name="T83" fmla="*/ 741 h 1999"/>
              <a:gd name="T84" fmla="*/ 72 w 2234"/>
              <a:gd name="T85" fmla="*/ 927 h 1999"/>
              <a:gd name="T86" fmla="*/ 103 w 2234"/>
              <a:gd name="T87" fmla="*/ 995 h 1999"/>
              <a:gd name="T88" fmla="*/ 225 w 2234"/>
              <a:gd name="T89" fmla="*/ 1107 h 1999"/>
              <a:gd name="T90" fmla="*/ 395 w 2234"/>
              <a:gd name="T91" fmla="*/ 1184 h 1999"/>
              <a:gd name="T92" fmla="*/ 594 w 2234"/>
              <a:gd name="T93" fmla="*/ 1236 h 1999"/>
              <a:gd name="T94" fmla="*/ 798 w 2234"/>
              <a:gd name="T95" fmla="*/ 1270 h 1999"/>
              <a:gd name="T96" fmla="*/ 1004 w 2234"/>
              <a:gd name="T97" fmla="*/ 1292 h 1999"/>
              <a:gd name="T98" fmla="*/ 1213 w 2234"/>
              <a:gd name="T99" fmla="*/ 1305 h 1999"/>
              <a:gd name="T100" fmla="*/ 1422 w 2234"/>
              <a:gd name="T101" fmla="*/ 1316 h 1999"/>
              <a:gd name="T102" fmla="*/ 1629 w 2234"/>
              <a:gd name="T103" fmla="*/ 1336 h 1999"/>
              <a:gd name="T104" fmla="*/ 1809 w 2234"/>
              <a:gd name="T105" fmla="*/ 1370 h 1999"/>
              <a:gd name="T106" fmla="*/ 1950 w 2234"/>
              <a:gd name="T107" fmla="*/ 1425 h 1999"/>
              <a:gd name="T108" fmla="*/ 2001 w 2234"/>
              <a:gd name="T109" fmla="*/ 1456 h 1999"/>
              <a:gd name="T110" fmla="*/ 2081 w 2234"/>
              <a:gd name="T111" fmla="*/ 1516 h 1999"/>
              <a:gd name="T112" fmla="*/ 2152 w 2234"/>
              <a:gd name="T113" fmla="*/ 1598 h 1999"/>
              <a:gd name="T114" fmla="*/ 2200 w 2234"/>
              <a:gd name="T115" fmla="*/ 1699 h 1999"/>
              <a:gd name="T116" fmla="*/ 2214 w 2234"/>
              <a:gd name="T117" fmla="*/ 1805 h 1999"/>
              <a:gd name="T118" fmla="*/ 2184 w 2234"/>
              <a:gd name="T119" fmla="*/ 197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4" h="1999">
                <a:moveTo>
                  <a:pt x="2204" y="1980"/>
                </a:moveTo>
                <a:cubicBezTo>
                  <a:pt x="2206" y="1971"/>
                  <a:pt x="2206" y="1971"/>
                  <a:pt x="2206" y="1971"/>
                </a:cubicBezTo>
                <a:cubicBezTo>
                  <a:pt x="2208" y="1965"/>
                  <a:pt x="2210" y="1959"/>
                  <a:pt x="2212" y="1953"/>
                </a:cubicBezTo>
                <a:cubicBezTo>
                  <a:pt x="2214" y="1947"/>
                  <a:pt x="2215" y="1940"/>
                  <a:pt x="2217" y="1934"/>
                </a:cubicBezTo>
                <a:cubicBezTo>
                  <a:pt x="2218" y="1928"/>
                  <a:pt x="2220" y="1922"/>
                  <a:pt x="2221" y="1915"/>
                </a:cubicBezTo>
                <a:cubicBezTo>
                  <a:pt x="2223" y="1909"/>
                  <a:pt x="2224" y="1903"/>
                  <a:pt x="2225" y="1897"/>
                </a:cubicBezTo>
                <a:cubicBezTo>
                  <a:pt x="2227" y="1890"/>
                  <a:pt x="2228" y="1884"/>
                  <a:pt x="2229" y="1877"/>
                </a:cubicBezTo>
                <a:cubicBezTo>
                  <a:pt x="2231" y="1864"/>
                  <a:pt x="2232" y="1851"/>
                  <a:pt x="2233" y="1838"/>
                </a:cubicBezTo>
                <a:cubicBezTo>
                  <a:pt x="2234" y="1832"/>
                  <a:pt x="2234" y="1825"/>
                  <a:pt x="2234" y="1819"/>
                </a:cubicBezTo>
                <a:cubicBezTo>
                  <a:pt x="2234" y="1809"/>
                  <a:pt x="2234" y="1809"/>
                  <a:pt x="2234" y="1809"/>
                </a:cubicBezTo>
                <a:cubicBezTo>
                  <a:pt x="2234" y="1799"/>
                  <a:pt x="2234" y="1799"/>
                  <a:pt x="2234" y="1799"/>
                </a:cubicBezTo>
                <a:cubicBezTo>
                  <a:pt x="2234" y="1792"/>
                  <a:pt x="2234" y="1785"/>
                  <a:pt x="2233" y="1779"/>
                </a:cubicBezTo>
                <a:cubicBezTo>
                  <a:pt x="2233" y="1776"/>
                  <a:pt x="2233" y="1773"/>
                  <a:pt x="2232" y="1770"/>
                </a:cubicBezTo>
                <a:cubicBezTo>
                  <a:pt x="2232" y="1766"/>
                  <a:pt x="2232" y="1762"/>
                  <a:pt x="2231" y="1759"/>
                </a:cubicBezTo>
                <a:cubicBezTo>
                  <a:pt x="2231" y="1754"/>
                  <a:pt x="2231" y="1754"/>
                  <a:pt x="2231" y="1754"/>
                </a:cubicBezTo>
                <a:cubicBezTo>
                  <a:pt x="2230" y="1749"/>
                  <a:pt x="2230" y="1749"/>
                  <a:pt x="2230" y="1749"/>
                </a:cubicBezTo>
                <a:cubicBezTo>
                  <a:pt x="2228" y="1739"/>
                  <a:pt x="2228" y="1739"/>
                  <a:pt x="2228" y="1739"/>
                </a:cubicBezTo>
                <a:cubicBezTo>
                  <a:pt x="2227" y="1729"/>
                  <a:pt x="2227" y="1729"/>
                  <a:pt x="2227" y="1729"/>
                </a:cubicBezTo>
                <a:cubicBezTo>
                  <a:pt x="2226" y="1725"/>
                  <a:pt x="2225" y="1722"/>
                  <a:pt x="2224" y="1719"/>
                </a:cubicBezTo>
                <a:cubicBezTo>
                  <a:pt x="2224" y="1716"/>
                  <a:pt x="2223" y="1714"/>
                  <a:pt x="2223" y="1712"/>
                </a:cubicBezTo>
                <a:cubicBezTo>
                  <a:pt x="2222" y="1708"/>
                  <a:pt x="2221" y="1703"/>
                  <a:pt x="2219" y="1699"/>
                </a:cubicBezTo>
                <a:cubicBezTo>
                  <a:pt x="2217" y="1693"/>
                  <a:pt x="2215" y="1686"/>
                  <a:pt x="2213" y="1680"/>
                </a:cubicBezTo>
                <a:cubicBezTo>
                  <a:pt x="2212" y="1676"/>
                  <a:pt x="2211" y="1673"/>
                  <a:pt x="2209" y="1669"/>
                </a:cubicBezTo>
                <a:cubicBezTo>
                  <a:pt x="2208" y="1666"/>
                  <a:pt x="2207" y="1663"/>
                  <a:pt x="2206" y="1660"/>
                </a:cubicBezTo>
                <a:cubicBezTo>
                  <a:pt x="2203" y="1654"/>
                  <a:pt x="2201" y="1648"/>
                  <a:pt x="2197" y="1642"/>
                </a:cubicBezTo>
                <a:cubicBezTo>
                  <a:pt x="2196" y="1639"/>
                  <a:pt x="2195" y="1637"/>
                  <a:pt x="2194" y="1635"/>
                </a:cubicBezTo>
                <a:cubicBezTo>
                  <a:pt x="2192" y="1631"/>
                  <a:pt x="2190" y="1627"/>
                  <a:pt x="2188" y="1623"/>
                </a:cubicBezTo>
                <a:cubicBezTo>
                  <a:pt x="2184" y="1617"/>
                  <a:pt x="2181" y="1611"/>
                  <a:pt x="2177" y="1605"/>
                </a:cubicBezTo>
                <a:cubicBezTo>
                  <a:pt x="2177" y="1605"/>
                  <a:pt x="2177" y="1605"/>
                  <a:pt x="2177" y="1605"/>
                </a:cubicBezTo>
                <a:cubicBezTo>
                  <a:pt x="2175" y="1602"/>
                  <a:pt x="2174" y="1599"/>
                  <a:pt x="2172" y="1596"/>
                </a:cubicBezTo>
                <a:cubicBezTo>
                  <a:pt x="2166" y="1588"/>
                  <a:pt x="2166" y="1588"/>
                  <a:pt x="2166" y="1588"/>
                </a:cubicBezTo>
                <a:cubicBezTo>
                  <a:pt x="2164" y="1585"/>
                  <a:pt x="2162" y="1582"/>
                  <a:pt x="2160" y="1579"/>
                </a:cubicBezTo>
                <a:cubicBezTo>
                  <a:pt x="2158" y="1577"/>
                  <a:pt x="2156" y="1574"/>
                  <a:pt x="2154" y="1571"/>
                </a:cubicBezTo>
                <a:cubicBezTo>
                  <a:pt x="2150" y="1566"/>
                  <a:pt x="2146" y="1561"/>
                  <a:pt x="2142" y="1557"/>
                </a:cubicBezTo>
                <a:cubicBezTo>
                  <a:pt x="2141" y="1556"/>
                  <a:pt x="2141" y="1555"/>
                  <a:pt x="2140" y="1555"/>
                </a:cubicBezTo>
                <a:cubicBezTo>
                  <a:pt x="2138" y="1552"/>
                  <a:pt x="2136" y="1549"/>
                  <a:pt x="2134" y="1547"/>
                </a:cubicBezTo>
                <a:cubicBezTo>
                  <a:pt x="2126" y="1539"/>
                  <a:pt x="2126" y="1539"/>
                  <a:pt x="2126" y="1539"/>
                </a:cubicBezTo>
                <a:cubicBezTo>
                  <a:pt x="2125" y="1538"/>
                  <a:pt x="2124" y="1537"/>
                  <a:pt x="2123" y="1536"/>
                </a:cubicBezTo>
                <a:cubicBezTo>
                  <a:pt x="2119" y="1532"/>
                  <a:pt x="2116" y="1528"/>
                  <a:pt x="2112" y="1524"/>
                </a:cubicBezTo>
                <a:cubicBezTo>
                  <a:pt x="2111" y="1523"/>
                  <a:pt x="2111" y="1523"/>
                  <a:pt x="2110" y="1522"/>
                </a:cubicBezTo>
                <a:cubicBezTo>
                  <a:pt x="2109" y="1522"/>
                  <a:pt x="2109" y="1521"/>
                  <a:pt x="2108" y="1520"/>
                </a:cubicBezTo>
                <a:cubicBezTo>
                  <a:pt x="2106" y="1518"/>
                  <a:pt x="2104" y="1516"/>
                  <a:pt x="2101" y="1514"/>
                </a:cubicBezTo>
                <a:cubicBezTo>
                  <a:pt x="2098" y="1511"/>
                  <a:pt x="2095" y="1508"/>
                  <a:pt x="2092" y="1506"/>
                </a:cubicBezTo>
                <a:cubicBezTo>
                  <a:pt x="2085" y="1498"/>
                  <a:pt x="2085" y="1498"/>
                  <a:pt x="2085" y="1498"/>
                </a:cubicBezTo>
                <a:cubicBezTo>
                  <a:pt x="2084" y="1498"/>
                  <a:pt x="2083" y="1497"/>
                  <a:pt x="2082" y="1496"/>
                </a:cubicBezTo>
                <a:cubicBezTo>
                  <a:pt x="2080" y="1495"/>
                  <a:pt x="2078" y="1493"/>
                  <a:pt x="2077" y="1492"/>
                </a:cubicBezTo>
                <a:cubicBezTo>
                  <a:pt x="2072" y="1488"/>
                  <a:pt x="2067" y="1484"/>
                  <a:pt x="2062" y="1480"/>
                </a:cubicBezTo>
                <a:cubicBezTo>
                  <a:pt x="2062" y="1479"/>
                  <a:pt x="2061" y="1479"/>
                  <a:pt x="2060" y="1478"/>
                </a:cubicBezTo>
                <a:cubicBezTo>
                  <a:pt x="2055" y="1473"/>
                  <a:pt x="2049" y="1470"/>
                  <a:pt x="2043" y="1465"/>
                </a:cubicBezTo>
                <a:cubicBezTo>
                  <a:pt x="2043" y="1465"/>
                  <a:pt x="2043" y="1465"/>
                  <a:pt x="2042" y="1465"/>
                </a:cubicBezTo>
                <a:cubicBezTo>
                  <a:pt x="2037" y="1461"/>
                  <a:pt x="2032" y="1457"/>
                  <a:pt x="2026" y="1453"/>
                </a:cubicBezTo>
                <a:cubicBezTo>
                  <a:pt x="2025" y="1452"/>
                  <a:pt x="2023" y="1451"/>
                  <a:pt x="2022" y="1450"/>
                </a:cubicBezTo>
                <a:cubicBezTo>
                  <a:pt x="2018" y="1447"/>
                  <a:pt x="2013" y="1444"/>
                  <a:pt x="2008" y="1441"/>
                </a:cubicBezTo>
                <a:cubicBezTo>
                  <a:pt x="2002" y="1437"/>
                  <a:pt x="2002" y="1437"/>
                  <a:pt x="2002" y="1437"/>
                </a:cubicBezTo>
                <a:cubicBezTo>
                  <a:pt x="1999" y="1435"/>
                  <a:pt x="1999" y="1435"/>
                  <a:pt x="1999" y="1435"/>
                </a:cubicBezTo>
                <a:cubicBezTo>
                  <a:pt x="1995" y="1432"/>
                  <a:pt x="1995" y="1432"/>
                  <a:pt x="1995" y="1432"/>
                </a:cubicBezTo>
                <a:cubicBezTo>
                  <a:pt x="1990" y="1429"/>
                  <a:pt x="1990" y="1429"/>
                  <a:pt x="1990" y="1429"/>
                </a:cubicBezTo>
                <a:cubicBezTo>
                  <a:pt x="1987" y="1428"/>
                  <a:pt x="1984" y="1426"/>
                  <a:pt x="1981" y="1424"/>
                </a:cubicBezTo>
                <a:cubicBezTo>
                  <a:pt x="1978" y="1422"/>
                  <a:pt x="1975" y="1420"/>
                  <a:pt x="1972" y="1419"/>
                </a:cubicBezTo>
                <a:cubicBezTo>
                  <a:pt x="1962" y="1413"/>
                  <a:pt x="1962" y="1413"/>
                  <a:pt x="1962" y="1413"/>
                </a:cubicBezTo>
                <a:cubicBezTo>
                  <a:pt x="1961" y="1412"/>
                  <a:pt x="1961" y="1412"/>
                  <a:pt x="1961" y="1412"/>
                </a:cubicBezTo>
                <a:cubicBezTo>
                  <a:pt x="1960" y="1412"/>
                  <a:pt x="1960" y="1412"/>
                  <a:pt x="1960" y="1412"/>
                </a:cubicBezTo>
                <a:cubicBezTo>
                  <a:pt x="1958" y="1410"/>
                  <a:pt x="1958" y="1410"/>
                  <a:pt x="1958" y="1410"/>
                </a:cubicBezTo>
                <a:cubicBezTo>
                  <a:pt x="1953" y="1408"/>
                  <a:pt x="1953" y="1408"/>
                  <a:pt x="1953" y="1408"/>
                </a:cubicBezTo>
                <a:cubicBezTo>
                  <a:pt x="1943" y="1403"/>
                  <a:pt x="1943" y="1403"/>
                  <a:pt x="1943" y="1403"/>
                </a:cubicBezTo>
                <a:cubicBezTo>
                  <a:pt x="1940" y="1401"/>
                  <a:pt x="1940" y="1401"/>
                  <a:pt x="1940" y="1401"/>
                </a:cubicBezTo>
                <a:cubicBezTo>
                  <a:pt x="1934" y="1398"/>
                  <a:pt x="1934" y="1398"/>
                  <a:pt x="1934" y="1398"/>
                </a:cubicBezTo>
                <a:cubicBezTo>
                  <a:pt x="1929" y="1395"/>
                  <a:pt x="1923" y="1393"/>
                  <a:pt x="1918" y="1391"/>
                </a:cubicBezTo>
                <a:cubicBezTo>
                  <a:pt x="1917" y="1390"/>
                  <a:pt x="1915" y="1389"/>
                  <a:pt x="1914" y="1389"/>
                </a:cubicBezTo>
                <a:cubicBezTo>
                  <a:pt x="1908" y="1386"/>
                  <a:pt x="1903" y="1384"/>
                  <a:pt x="1897" y="1382"/>
                </a:cubicBezTo>
                <a:cubicBezTo>
                  <a:pt x="1890" y="1379"/>
                  <a:pt x="1883" y="1376"/>
                  <a:pt x="1875" y="1373"/>
                </a:cubicBezTo>
                <a:cubicBezTo>
                  <a:pt x="1868" y="1371"/>
                  <a:pt x="1861" y="1368"/>
                  <a:pt x="1854" y="1366"/>
                </a:cubicBezTo>
                <a:cubicBezTo>
                  <a:pt x="1846" y="1363"/>
                  <a:pt x="1839" y="1361"/>
                  <a:pt x="1832" y="1358"/>
                </a:cubicBezTo>
                <a:cubicBezTo>
                  <a:pt x="1824" y="1356"/>
                  <a:pt x="1817" y="1354"/>
                  <a:pt x="1810" y="1352"/>
                </a:cubicBezTo>
                <a:cubicBezTo>
                  <a:pt x="1802" y="1350"/>
                  <a:pt x="1795" y="1348"/>
                  <a:pt x="1787" y="1346"/>
                </a:cubicBezTo>
                <a:cubicBezTo>
                  <a:pt x="1780" y="1345"/>
                  <a:pt x="1773" y="1343"/>
                  <a:pt x="1765" y="1341"/>
                </a:cubicBezTo>
                <a:cubicBezTo>
                  <a:pt x="1759" y="1340"/>
                  <a:pt x="1753" y="1338"/>
                  <a:pt x="1746" y="1337"/>
                </a:cubicBezTo>
                <a:cubicBezTo>
                  <a:pt x="1745" y="1337"/>
                  <a:pt x="1744" y="1336"/>
                  <a:pt x="1743" y="1336"/>
                </a:cubicBezTo>
                <a:cubicBezTo>
                  <a:pt x="1735" y="1335"/>
                  <a:pt x="1728" y="1333"/>
                  <a:pt x="1720" y="1332"/>
                </a:cubicBezTo>
                <a:cubicBezTo>
                  <a:pt x="1713" y="1330"/>
                  <a:pt x="1705" y="1329"/>
                  <a:pt x="1698" y="1328"/>
                </a:cubicBezTo>
                <a:cubicBezTo>
                  <a:pt x="1690" y="1327"/>
                  <a:pt x="1682" y="1325"/>
                  <a:pt x="1675" y="1324"/>
                </a:cubicBezTo>
                <a:cubicBezTo>
                  <a:pt x="1667" y="1323"/>
                  <a:pt x="1660" y="1322"/>
                  <a:pt x="1652" y="1321"/>
                </a:cubicBezTo>
                <a:cubicBezTo>
                  <a:pt x="1645" y="1320"/>
                  <a:pt x="1637" y="1319"/>
                  <a:pt x="1629" y="1318"/>
                </a:cubicBezTo>
                <a:cubicBezTo>
                  <a:pt x="1622" y="1317"/>
                  <a:pt x="1614" y="1316"/>
                  <a:pt x="1606" y="1315"/>
                </a:cubicBezTo>
                <a:cubicBezTo>
                  <a:pt x="1599" y="1314"/>
                  <a:pt x="1591" y="1313"/>
                  <a:pt x="1583" y="1312"/>
                </a:cubicBezTo>
                <a:cubicBezTo>
                  <a:pt x="1579" y="1312"/>
                  <a:pt x="1574" y="1311"/>
                  <a:pt x="1569" y="1311"/>
                </a:cubicBezTo>
                <a:cubicBezTo>
                  <a:pt x="1566" y="1311"/>
                  <a:pt x="1563" y="1310"/>
                  <a:pt x="1560" y="1310"/>
                </a:cubicBezTo>
                <a:cubicBezTo>
                  <a:pt x="1553" y="1309"/>
                  <a:pt x="1545" y="1309"/>
                  <a:pt x="1537" y="1308"/>
                </a:cubicBezTo>
                <a:cubicBezTo>
                  <a:pt x="1530" y="1307"/>
                  <a:pt x="1522" y="1307"/>
                  <a:pt x="1514" y="1306"/>
                </a:cubicBezTo>
                <a:cubicBezTo>
                  <a:pt x="1507" y="1305"/>
                  <a:pt x="1499" y="1305"/>
                  <a:pt x="1491" y="1304"/>
                </a:cubicBezTo>
                <a:cubicBezTo>
                  <a:pt x="1483" y="1303"/>
                  <a:pt x="1476" y="1303"/>
                  <a:pt x="1468" y="1302"/>
                </a:cubicBezTo>
                <a:cubicBezTo>
                  <a:pt x="1460" y="1302"/>
                  <a:pt x="1453" y="1301"/>
                  <a:pt x="1445" y="1300"/>
                </a:cubicBezTo>
                <a:cubicBezTo>
                  <a:pt x="1437" y="1300"/>
                  <a:pt x="1429" y="1299"/>
                  <a:pt x="1422" y="1299"/>
                </a:cubicBezTo>
                <a:cubicBezTo>
                  <a:pt x="1414" y="1298"/>
                  <a:pt x="1406" y="1298"/>
                  <a:pt x="1398" y="1297"/>
                </a:cubicBezTo>
                <a:cubicBezTo>
                  <a:pt x="1395" y="1297"/>
                  <a:pt x="1392" y="1297"/>
                  <a:pt x="1388" y="1297"/>
                </a:cubicBezTo>
                <a:cubicBezTo>
                  <a:pt x="1384" y="1297"/>
                  <a:pt x="1379" y="1296"/>
                  <a:pt x="1375" y="1296"/>
                </a:cubicBezTo>
                <a:cubicBezTo>
                  <a:pt x="1367" y="1296"/>
                  <a:pt x="1360" y="1295"/>
                  <a:pt x="1352" y="1295"/>
                </a:cubicBezTo>
                <a:cubicBezTo>
                  <a:pt x="1344" y="1294"/>
                  <a:pt x="1336" y="1294"/>
                  <a:pt x="1329" y="1293"/>
                </a:cubicBezTo>
                <a:cubicBezTo>
                  <a:pt x="1321" y="1293"/>
                  <a:pt x="1313" y="1293"/>
                  <a:pt x="1305" y="1292"/>
                </a:cubicBezTo>
                <a:cubicBezTo>
                  <a:pt x="1298" y="1292"/>
                  <a:pt x="1290" y="1291"/>
                  <a:pt x="1282" y="1291"/>
                </a:cubicBezTo>
                <a:cubicBezTo>
                  <a:pt x="1274" y="1291"/>
                  <a:pt x="1267" y="1290"/>
                  <a:pt x="1259" y="1290"/>
                </a:cubicBezTo>
                <a:cubicBezTo>
                  <a:pt x="1251" y="1289"/>
                  <a:pt x="1243" y="1289"/>
                  <a:pt x="1235" y="1289"/>
                </a:cubicBezTo>
                <a:cubicBezTo>
                  <a:pt x="1228" y="1288"/>
                  <a:pt x="1220" y="1288"/>
                  <a:pt x="1212" y="1288"/>
                </a:cubicBezTo>
                <a:cubicBezTo>
                  <a:pt x="1204" y="1287"/>
                  <a:pt x="1197" y="1287"/>
                  <a:pt x="1189" y="1286"/>
                </a:cubicBezTo>
                <a:cubicBezTo>
                  <a:pt x="1181" y="1286"/>
                  <a:pt x="1173" y="1286"/>
                  <a:pt x="1166" y="1285"/>
                </a:cubicBezTo>
                <a:cubicBezTo>
                  <a:pt x="1158" y="1285"/>
                  <a:pt x="1150" y="1284"/>
                  <a:pt x="1142" y="1284"/>
                </a:cubicBezTo>
                <a:cubicBezTo>
                  <a:pt x="1135" y="1284"/>
                  <a:pt x="1127" y="1283"/>
                  <a:pt x="1119" y="1283"/>
                </a:cubicBezTo>
                <a:cubicBezTo>
                  <a:pt x="1111" y="1282"/>
                  <a:pt x="1104" y="1282"/>
                  <a:pt x="1096" y="1281"/>
                </a:cubicBezTo>
                <a:cubicBezTo>
                  <a:pt x="1088" y="1281"/>
                  <a:pt x="1080" y="1281"/>
                  <a:pt x="1073" y="1280"/>
                </a:cubicBezTo>
                <a:cubicBezTo>
                  <a:pt x="1065" y="1280"/>
                  <a:pt x="1057" y="1279"/>
                  <a:pt x="1049" y="1279"/>
                </a:cubicBezTo>
                <a:cubicBezTo>
                  <a:pt x="1042" y="1278"/>
                  <a:pt x="1034" y="1278"/>
                  <a:pt x="1026" y="1277"/>
                </a:cubicBezTo>
                <a:cubicBezTo>
                  <a:pt x="1023" y="1277"/>
                  <a:pt x="1020" y="1277"/>
                  <a:pt x="1017" y="1276"/>
                </a:cubicBezTo>
                <a:cubicBezTo>
                  <a:pt x="1012" y="1276"/>
                  <a:pt x="1008" y="1276"/>
                  <a:pt x="1003" y="1275"/>
                </a:cubicBezTo>
                <a:cubicBezTo>
                  <a:pt x="995" y="1275"/>
                  <a:pt x="988" y="1274"/>
                  <a:pt x="980" y="1274"/>
                </a:cubicBezTo>
                <a:cubicBezTo>
                  <a:pt x="972" y="1273"/>
                  <a:pt x="964" y="1272"/>
                  <a:pt x="957" y="1272"/>
                </a:cubicBezTo>
                <a:cubicBezTo>
                  <a:pt x="949" y="1271"/>
                  <a:pt x="941" y="1270"/>
                  <a:pt x="934" y="1270"/>
                </a:cubicBezTo>
                <a:cubicBezTo>
                  <a:pt x="926" y="1269"/>
                  <a:pt x="918" y="1268"/>
                  <a:pt x="911" y="1267"/>
                </a:cubicBezTo>
                <a:cubicBezTo>
                  <a:pt x="903" y="1267"/>
                  <a:pt x="895" y="1266"/>
                  <a:pt x="888" y="1265"/>
                </a:cubicBezTo>
                <a:cubicBezTo>
                  <a:pt x="880" y="1264"/>
                  <a:pt x="872" y="1263"/>
                  <a:pt x="865" y="1263"/>
                </a:cubicBezTo>
                <a:cubicBezTo>
                  <a:pt x="857" y="1262"/>
                  <a:pt x="849" y="1261"/>
                  <a:pt x="842" y="1260"/>
                </a:cubicBezTo>
                <a:cubicBezTo>
                  <a:pt x="837" y="1259"/>
                  <a:pt x="833" y="1259"/>
                  <a:pt x="829" y="1258"/>
                </a:cubicBezTo>
                <a:cubicBezTo>
                  <a:pt x="826" y="1258"/>
                  <a:pt x="822" y="1257"/>
                  <a:pt x="819" y="1257"/>
                </a:cubicBezTo>
                <a:cubicBezTo>
                  <a:pt x="811" y="1256"/>
                  <a:pt x="803" y="1255"/>
                  <a:pt x="796" y="1254"/>
                </a:cubicBezTo>
                <a:cubicBezTo>
                  <a:pt x="788" y="1253"/>
                  <a:pt x="781" y="1252"/>
                  <a:pt x="773" y="1251"/>
                </a:cubicBezTo>
                <a:cubicBezTo>
                  <a:pt x="765" y="1250"/>
                  <a:pt x="758" y="1249"/>
                  <a:pt x="750" y="1248"/>
                </a:cubicBezTo>
                <a:cubicBezTo>
                  <a:pt x="743" y="1247"/>
                  <a:pt x="735" y="1246"/>
                  <a:pt x="727" y="1244"/>
                </a:cubicBezTo>
                <a:cubicBezTo>
                  <a:pt x="720" y="1243"/>
                  <a:pt x="712" y="1242"/>
                  <a:pt x="705" y="1241"/>
                </a:cubicBezTo>
                <a:cubicBezTo>
                  <a:pt x="697" y="1240"/>
                  <a:pt x="690" y="1238"/>
                  <a:pt x="682" y="1237"/>
                </a:cubicBezTo>
                <a:cubicBezTo>
                  <a:pt x="674" y="1236"/>
                  <a:pt x="667" y="1235"/>
                  <a:pt x="659" y="1233"/>
                </a:cubicBezTo>
                <a:cubicBezTo>
                  <a:pt x="653" y="1232"/>
                  <a:pt x="646" y="1231"/>
                  <a:pt x="640" y="1230"/>
                </a:cubicBezTo>
                <a:cubicBezTo>
                  <a:pt x="639" y="1230"/>
                  <a:pt x="638" y="1230"/>
                  <a:pt x="637" y="1229"/>
                </a:cubicBezTo>
                <a:cubicBezTo>
                  <a:pt x="629" y="1228"/>
                  <a:pt x="622" y="1227"/>
                  <a:pt x="614" y="1225"/>
                </a:cubicBezTo>
                <a:cubicBezTo>
                  <a:pt x="607" y="1224"/>
                  <a:pt x="599" y="1222"/>
                  <a:pt x="592" y="1221"/>
                </a:cubicBezTo>
                <a:cubicBezTo>
                  <a:pt x="584" y="1219"/>
                  <a:pt x="577" y="1218"/>
                  <a:pt x="569" y="1216"/>
                </a:cubicBezTo>
                <a:cubicBezTo>
                  <a:pt x="562" y="1214"/>
                  <a:pt x="554" y="1213"/>
                  <a:pt x="547" y="1211"/>
                </a:cubicBezTo>
                <a:cubicBezTo>
                  <a:pt x="539" y="1209"/>
                  <a:pt x="532" y="1208"/>
                  <a:pt x="524" y="1206"/>
                </a:cubicBezTo>
                <a:cubicBezTo>
                  <a:pt x="517" y="1204"/>
                  <a:pt x="510" y="1202"/>
                  <a:pt x="502" y="1201"/>
                </a:cubicBezTo>
                <a:cubicBezTo>
                  <a:pt x="495" y="1199"/>
                  <a:pt x="487" y="1197"/>
                  <a:pt x="480" y="1195"/>
                </a:cubicBezTo>
                <a:cubicBezTo>
                  <a:pt x="473" y="1193"/>
                  <a:pt x="465" y="1191"/>
                  <a:pt x="458" y="1189"/>
                </a:cubicBezTo>
                <a:cubicBezTo>
                  <a:pt x="456" y="1188"/>
                  <a:pt x="454" y="1188"/>
                  <a:pt x="453" y="1187"/>
                </a:cubicBezTo>
                <a:cubicBezTo>
                  <a:pt x="447" y="1186"/>
                  <a:pt x="441" y="1184"/>
                  <a:pt x="436" y="1182"/>
                </a:cubicBezTo>
                <a:cubicBezTo>
                  <a:pt x="428" y="1180"/>
                  <a:pt x="421" y="1178"/>
                  <a:pt x="414" y="1176"/>
                </a:cubicBezTo>
                <a:cubicBezTo>
                  <a:pt x="406" y="1173"/>
                  <a:pt x="399" y="1171"/>
                  <a:pt x="392" y="1169"/>
                </a:cubicBezTo>
                <a:cubicBezTo>
                  <a:pt x="385" y="1166"/>
                  <a:pt x="377" y="1164"/>
                  <a:pt x="370" y="1161"/>
                </a:cubicBezTo>
                <a:cubicBezTo>
                  <a:pt x="367" y="1160"/>
                  <a:pt x="364" y="1159"/>
                  <a:pt x="361" y="1158"/>
                </a:cubicBezTo>
                <a:cubicBezTo>
                  <a:pt x="357" y="1156"/>
                  <a:pt x="353" y="1154"/>
                  <a:pt x="348" y="1153"/>
                </a:cubicBezTo>
                <a:cubicBezTo>
                  <a:pt x="341" y="1150"/>
                  <a:pt x="334" y="1147"/>
                  <a:pt x="327" y="1144"/>
                </a:cubicBezTo>
                <a:cubicBezTo>
                  <a:pt x="320" y="1141"/>
                  <a:pt x="313" y="1138"/>
                  <a:pt x="305" y="1135"/>
                </a:cubicBezTo>
                <a:cubicBezTo>
                  <a:pt x="298" y="1132"/>
                  <a:pt x="291" y="1129"/>
                  <a:pt x="284" y="1125"/>
                </a:cubicBezTo>
                <a:cubicBezTo>
                  <a:pt x="280" y="1123"/>
                  <a:pt x="276" y="1121"/>
                  <a:pt x="272" y="1119"/>
                </a:cubicBezTo>
                <a:cubicBezTo>
                  <a:pt x="269" y="1118"/>
                  <a:pt x="266" y="1116"/>
                  <a:pt x="263" y="1115"/>
                </a:cubicBezTo>
                <a:cubicBezTo>
                  <a:pt x="256" y="1111"/>
                  <a:pt x="249" y="1107"/>
                  <a:pt x="242" y="1103"/>
                </a:cubicBezTo>
                <a:cubicBezTo>
                  <a:pt x="235" y="1099"/>
                  <a:pt x="228" y="1095"/>
                  <a:pt x="222" y="1091"/>
                </a:cubicBezTo>
                <a:cubicBezTo>
                  <a:pt x="215" y="1087"/>
                  <a:pt x="208" y="1082"/>
                  <a:pt x="201" y="1077"/>
                </a:cubicBezTo>
                <a:cubicBezTo>
                  <a:pt x="197" y="1075"/>
                  <a:pt x="194" y="1072"/>
                  <a:pt x="190" y="1069"/>
                </a:cubicBezTo>
                <a:cubicBezTo>
                  <a:pt x="187" y="1067"/>
                  <a:pt x="184" y="1065"/>
                  <a:pt x="181" y="1063"/>
                </a:cubicBezTo>
                <a:cubicBezTo>
                  <a:pt x="174" y="1057"/>
                  <a:pt x="168" y="1052"/>
                  <a:pt x="162" y="1046"/>
                </a:cubicBezTo>
                <a:cubicBezTo>
                  <a:pt x="157" y="1042"/>
                  <a:pt x="153" y="1038"/>
                  <a:pt x="149" y="1034"/>
                </a:cubicBezTo>
                <a:cubicBezTo>
                  <a:pt x="148" y="1033"/>
                  <a:pt x="148" y="1033"/>
                  <a:pt x="148" y="1033"/>
                </a:cubicBezTo>
                <a:cubicBezTo>
                  <a:pt x="142" y="1026"/>
                  <a:pt x="135" y="1019"/>
                  <a:pt x="130" y="1012"/>
                </a:cubicBezTo>
                <a:cubicBezTo>
                  <a:pt x="128" y="1010"/>
                  <a:pt x="127" y="1008"/>
                  <a:pt x="125" y="1007"/>
                </a:cubicBezTo>
                <a:cubicBezTo>
                  <a:pt x="119" y="997"/>
                  <a:pt x="119" y="997"/>
                  <a:pt x="119" y="997"/>
                </a:cubicBezTo>
                <a:cubicBezTo>
                  <a:pt x="116" y="994"/>
                  <a:pt x="114" y="990"/>
                  <a:pt x="112" y="987"/>
                </a:cubicBezTo>
                <a:cubicBezTo>
                  <a:pt x="112" y="987"/>
                  <a:pt x="112" y="987"/>
                  <a:pt x="112" y="987"/>
                </a:cubicBezTo>
                <a:cubicBezTo>
                  <a:pt x="106" y="977"/>
                  <a:pt x="106" y="977"/>
                  <a:pt x="106" y="977"/>
                </a:cubicBezTo>
                <a:cubicBezTo>
                  <a:pt x="105" y="975"/>
                  <a:pt x="104" y="973"/>
                  <a:pt x="103" y="971"/>
                </a:cubicBezTo>
                <a:cubicBezTo>
                  <a:pt x="100" y="966"/>
                  <a:pt x="100" y="966"/>
                  <a:pt x="100" y="966"/>
                </a:cubicBezTo>
                <a:cubicBezTo>
                  <a:pt x="96" y="956"/>
                  <a:pt x="96" y="956"/>
                  <a:pt x="96" y="956"/>
                </a:cubicBezTo>
                <a:cubicBezTo>
                  <a:pt x="95" y="955"/>
                  <a:pt x="95" y="955"/>
                  <a:pt x="95" y="955"/>
                </a:cubicBezTo>
                <a:cubicBezTo>
                  <a:pt x="94" y="953"/>
                  <a:pt x="94" y="952"/>
                  <a:pt x="93" y="950"/>
                </a:cubicBezTo>
                <a:cubicBezTo>
                  <a:pt x="91" y="944"/>
                  <a:pt x="91" y="944"/>
                  <a:pt x="91" y="944"/>
                </a:cubicBezTo>
                <a:cubicBezTo>
                  <a:pt x="87" y="933"/>
                  <a:pt x="87" y="933"/>
                  <a:pt x="87" y="933"/>
                </a:cubicBezTo>
                <a:cubicBezTo>
                  <a:pt x="86" y="929"/>
                  <a:pt x="85" y="925"/>
                  <a:pt x="84" y="921"/>
                </a:cubicBezTo>
                <a:cubicBezTo>
                  <a:pt x="83" y="919"/>
                  <a:pt x="83" y="917"/>
                  <a:pt x="82" y="914"/>
                </a:cubicBezTo>
                <a:cubicBezTo>
                  <a:pt x="76" y="886"/>
                  <a:pt x="75" y="856"/>
                  <a:pt x="82" y="827"/>
                </a:cubicBezTo>
                <a:cubicBezTo>
                  <a:pt x="83" y="824"/>
                  <a:pt x="84" y="819"/>
                  <a:pt x="85" y="816"/>
                </a:cubicBezTo>
                <a:cubicBezTo>
                  <a:pt x="86" y="812"/>
                  <a:pt x="87" y="808"/>
                  <a:pt x="88" y="804"/>
                </a:cubicBezTo>
                <a:cubicBezTo>
                  <a:pt x="92" y="793"/>
                  <a:pt x="92" y="793"/>
                  <a:pt x="92" y="793"/>
                </a:cubicBezTo>
                <a:cubicBezTo>
                  <a:pt x="94" y="789"/>
                  <a:pt x="95" y="785"/>
                  <a:pt x="97" y="782"/>
                </a:cubicBezTo>
                <a:cubicBezTo>
                  <a:pt x="100" y="774"/>
                  <a:pt x="104" y="767"/>
                  <a:pt x="107" y="760"/>
                </a:cubicBezTo>
                <a:cubicBezTo>
                  <a:pt x="109" y="757"/>
                  <a:pt x="111" y="753"/>
                  <a:pt x="113" y="750"/>
                </a:cubicBezTo>
                <a:cubicBezTo>
                  <a:pt x="116" y="744"/>
                  <a:pt x="116" y="744"/>
                  <a:pt x="116" y="744"/>
                </a:cubicBezTo>
                <a:cubicBezTo>
                  <a:pt x="117" y="743"/>
                  <a:pt x="118" y="741"/>
                  <a:pt x="119" y="739"/>
                </a:cubicBezTo>
                <a:cubicBezTo>
                  <a:pt x="126" y="730"/>
                  <a:pt x="126" y="730"/>
                  <a:pt x="126" y="730"/>
                </a:cubicBezTo>
                <a:cubicBezTo>
                  <a:pt x="126" y="729"/>
                  <a:pt x="126" y="729"/>
                  <a:pt x="126" y="729"/>
                </a:cubicBezTo>
                <a:cubicBezTo>
                  <a:pt x="133" y="720"/>
                  <a:pt x="133" y="720"/>
                  <a:pt x="133" y="720"/>
                </a:cubicBezTo>
                <a:cubicBezTo>
                  <a:pt x="137" y="715"/>
                  <a:pt x="137" y="715"/>
                  <a:pt x="137" y="715"/>
                </a:cubicBezTo>
                <a:cubicBezTo>
                  <a:pt x="140" y="710"/>
                  <a:pt x="140" y="710"/>
                  <a:pt x="140" y="710"/>
                </a:cubicBezTo>
                <a:cubicBezTo>
                  <a:pt x="148" y="701"/>
                  <a:pt x="148" y="701"/>
                  <a:pt x="148" y="701"/>
                </a:cubicBezTo>
                <a:cubicBezTo>
                  <a:pt x="152" y="697"/>
                  <a:pt x="155" y="693"/>
                  <a:pt x="159" y="689"/>
                </a:cubicBezTo>
                <a:cubicBezTo>
                  <a:pt x="166" y="681"/>
                  <a:pt x="174" y="673"/>
                  <a:pt x="181" y="666"/>
                </a:cubicBezTo>
                <a:cubicBezTo>
                  <a:pt x="184" y="663"/>
                  <a:pt x="187" y="661"/>
                  <a:pt x="189" y="659"/>
                </a:cubicBezTo>
                <a:cubicBezTo>
                  <a:pt x="193" y="656"/>
                  <a:pt x="196" y="653"/>
                  <a:pt x="199" y="650"/>
                </a:cubicBezTo>
                <a:cubicBezTo>
                  <a:pt x="206" y="645"/>
                  <a:pt x="212" y="640"/>
                  <a:pt x="218" y="635"/>
                </a:cubicBezTo>
                <a:cubicBezTo>
                  <a:pt x="218" y="635"/>
                  <a:pt x="219" y="635"/>
                  <a:pt x="219" y="634"/>
                </a:cubicBezTo>
                <a:cubicBezTo>
                  <a:pt x="228" y="627"/>
                  <a:pt x="237" y="620"/>
                  <a:pt x="247" y="614"/>
                </a:cubicBezTo>
                <a:cubicBezTo>
                  <a:pt x="251" y="611"/>
                  <a:pt x="254" y="609"/>
                  <a:pt x="258" y="607"/>
                </a:cubicBezTo>
                <a:cubicBezTo>
                  <a:pt x="275" y="596"/>
                  <a:pt x="275" y="596"/>
                  <a:pt x="275" y="596"/>
                </a:cubicBezTo>
                <a:cubicBezTo>
                  <a:pt x="278" y="594"/>
                  <a:pt x="278" y="594"/>
                  <a:pt x="278" y="594"/>
                </a:cubicBezTo>
                <a:cubicBezTo>
                  <a:pt x="299" y="582"/>
                  <a:pt x="299" y="582"/>
                  <a:pt x="299" y="582"/>
                </a:cubicBezTo>
                <a:cubicBezTo>
                  <a:pt x="300" y="581"/>
                  <a:pt x="301" y="580"/>
                  <a:pt x="302" y="580"/>
                </a:cubicBezTo>
                <a:cubicBezTo>
                  <a:pt x="311" y="575"/>
                  <a:pt x="320" y="570"/>
                  <a:pt x="329" y="566"/>
                </a:cubicBezTo>
                <a:cubicBezTo>
                  <a:pt x="333" y="563"/>
                  <a:pt x="338" y="561"/>
                  <a:pt x="342" y="559"/>
                </a:cubicBezTo>
                <a:cubicBezTo>
                  <a:pt x="346" y="557"/>
                  <a:pt x="351" y="555"/>
                  <a:pt x="356" y="553"/>
                </a:cubicBezTo>
                <a:cubicBezTo>
                  <a:pt x="364" y="549"/>
                  <a:pt x="373" y="545"/>
                  <a:pt x="382" y="541"/>
                </a:cubicBezTo>
                <a:cubicBezTo>
                  <a:pt x="391" y="537"/>
                  <a:pt x="399" y="533"/>
                  <a:pt x="408" y="530"/>
                </a:cubicBezTo>
                <a:cubicBezTo>
                  <a:pt x="417" y="526"/>
                  <a:pt x="425" y="523"/>
                  <a:pt x="434" y="520"/>
                </a:cubicBezTo>
                <a:cubicBezTo>
                  <a:pt x="442" y="517"/>
                  <a:pt x="451" y="513"/>
                  <a:pt x="460" y="510"/>
                </a:cubicBezTo>
                <a:cubicBezTo>
                  <a:pt x="468" y="507"/>
                  <a:pt x="477" y="505"/>
                  <a:pt x="485" y="502"/>
                </a:cubicBezTo>
                <a:cubicBezTo>
                  <a:pt x="494" y="499"/>
                  <a:pt x="502" y="496"/>
                  <a:pt x="511" y="494"/>
                </a:cubicBezTo>
                <a:cubicBezTo>
                  <a:pt x="515" y="492"/>
                  <a:pt x="518" y="491"/>
                  <a:pt x="522" y="490"/>
                </a:cubicBezTo>
                <a:cubicBezTo>
                  <a:pt x="527" y="489"/>
                  <a:pt x="531" y="487"/>
                  <a:pt x="536" y="486"/>
                </a:cubicBezTo>
                <a:cubicBezTo>
                  <a:pt x="544" y="483"/>
                  <a:pt x="553" y="481"/>
                  <a:pt x="561" y="479"/>
                </a:cubicBezTo>
                <a:cubicBezTo>
                  <a:pt x="570" y="476"/>
                  <a:pt x="578" y="474"/>
                  <a:pt x="586" y="472"/>
                </a:cubicBezTo>
                <a:cubicBezTo>
                  <a:pt x="595" y="469"/>
                  <a:pt x="603" y="467"/>
                  <a:pt x="612" y="465"/>
                </a:cubicBezTo>
                <a:cubicBezTo>
                  <a:pt x="620" y="463"/>
                  <a:pt x="628" y="461"/>
                  <a:pt x="637" y="458"/>
                </a:cubicBezTo>
                <a:cubicBezTo>
                  <a:pt x="645" y="456"/>
                  <a:pt x="653" y="454"/>
                  <a:pt x="662" y="452"/>
                </a:cubicBezTo>
                <a:cubicBezTo>
                  <a:pt x="670" y="450"/>
                  <a:pt x="678" y="448"/>
                  <a:pt x="687" y="446"/>
                </a:cubicBezTo>
                <a:cubicBezTo>
                  <a:pt x="694" y="445"/>
                  <a:pt x="701" y="443"/>
                  <a:pt x="708" y="441"/>
                </a:cubicBezTo>
                <a:cubicBezTo>
                  <a:pt x="709" y="441"/>
                  <a:pt x="710" y="441"/>
                  <a:pt x="711" y="441"/>
                </a:cubicBezTo>
                <a:cubicBezTo>
                  <a:pt x="720" y="439"/>
                  <a:pt x="728" y="437"/>
                  <a:pt x="736" y="435"/>
                </a:cubicBezTo>
                <a:cubicBezTo>
                  <a:pt x="745" y="433"/>
                  <a:pt x="753" y="431"/>
                  <a:pt x="761" y="429"/>
                </a:cubicBezTo>
                <a:cubicBezTo>
                  <a:pt x="769" y="427"/>
                  <a:pt x="778" y="425"/>
                  <a:pt x="786" y="423"/>
                </a:cubicBezTo>
                <a:cubicBezTo>
                  <a:pt x="794" y="421"/>
                  <a:pt x="803" y="419"/>
                  <a:pt x="811" y="417"/>
                </a:cubicBezTo>
                <a:cubicBezTo>
                  <a:pt x="820" y="415"/>
                  <a:pt x="828" y="412"/>
                  <a:pt x="836" y="410"/>
                </a:cubicBezTo>
                <a:cubicBezTo>
                  <a:pt x="845" y="407"/>
                  <a:pt x="853" y="405"/>
                  <a:pt x="862" y="402"/>
                </a:cubicBezTo>
                <a:cubicBezTo>
                  <a:pt x="870" y="399"/>
                  <a:pt x="879" y="396"/>
                  <a:pt x="887" y="393"/>
                </a:cubicBezTo>
                <a:cubicBezTo>
                  <a:pt x="889" y="392"/>
                  <a:pt x="891" y="391"/>
                  <a:pt x="893" y="391"/>
                </a:cubicBezTo>
                <a:cubicBezTo>
                  <a:pt x="900" y="388"/>
                  <a:pt x="907" y="385"/>
                  <a:pt x="913" y="382"/>
                </a:cubicBezTo>
                <a:cubicBezTo>
                  <a:pt x="922" y="378"/>
                  <a:pt x="931" y="374"/>
                  <a:pt x="940" y="369"/>
                </a:cubicBezTo>
                <a:cubicBezTo>
                  <a:pt x="949" y="365"/>
                  <a:pt x="958" y="359"/>
                  <a:pt x="967" y="354"/>
                </a:cubicBezTo>
                <a:cubicBezTo>
                  <a:pt x="971" y="351"/>
                  <a:pt x="975" y="349"/>
                  <a:pt x="978" y="347"/>
                </a:cubicBezTo>
                <a:cubicBezTo>
                  <a:pt x="988" y="340"/>
                  <a:pt x="988" y="340"/>
                  <a:pt x="988" y="340"/>
                </a:cubicBezTo>
                <a:cubicBezTo>
                  <a:pt x="990" y="338"/>
                  <a:pt x="993" y="336"/>
                  <a:pt x="995" y="334"/>
                </a:cubicBezTo>
                <a:cubicBezTo>
                  <a:pt x="996" y="334"/>
                  <a:pt x="997" y="333"/>
                  <a:pt x="998" y="332"/>
                </a:cubicBezTo>
                <a:cubicBezTo>
                  <a:pt x="1004" y="327"/>
                  <a:pt x="1010" y="323"/>
                  <a:pt x="1016" y="317"/>
                </a:cubicBezTo>
                <a:cubicBezTo>
                  <a:pt x="1019" y="314"/>
                  <a:pt x="1022" y="311"/>
                  <a:pt x="1025" y="308"/>
                </a:cubicBezTo>
                <a:cubicBezTo>
                  <a:pt x="1033" y="299"/>
                  <a:pt x="1040" y="290"/>
                  <a:pt x="1046" y="279"/>
                </a:cubicBezTo>
                <a:cubicBezTo>
                  <a:pt x="1053" y="265"/>
                  <a:pt x="1057" y="248"/>
                  <a:pt x="1056" y="232"/>
                </a:cubicBezTo>
                <a:cubicBezTo>
                  <a:pt x="1055" y="224"/>
                  <a:pt x="1054" y="216"/>
                  <a:pt x="1051" y="208"/>
                </a:cubicBezTo>
                <a:cubicBezTo>
                  <a:pt x="1050" y="205"/>
                  <a:pt x="1050" y="205"/>
                  <a:pt x="1050" y="205"/>
                </a:cubicBezTo>
                <a:cubicBezTo>
                  <a:pt x="1050" y="205"/>
                  <a:pt x="1050" y="204"/>
                  <a:pt x="1050" y="204"/>
                </a:cubicBezTo>
                <a:cubicBezTo>
                  <a:pt x="1050" y="203"/>
                  <a:pt x="1049" y="203"/>
                  <a:pt x="1049" y="202"/>
                </a:cubicBezTo>
                <a:cubicBezTo>
                  <a:pt x="1047" y="197"/>
                  <a:pt x="1047" y="197"/>
                  <a:pt x="1047" y="197"/>
                </a:cubicBezTo>
                <a:cubicBezTo>
                  <a:pt x="1045" y="191"/>
                  <a:pt x="1045" y="191"/>
                  <a:pt x="1045" y="191"/>
                </a:cubicBezTo>
                <a:cubicBezTo>
                  <a:pt x="1044" y="190"/>
                  <a:pt x="1043" y="188"/>
                  <a:pt x="1042" y="186"/>
                </a:cubicBezTo>
                <a:cubicBezTo>
                  <a:pt x="1039" y="181"/>
                  <a:pt x="1037" y="176"/>
                  <a:pt x="1034" y="172"/>
                </a:cubicBezTo>
                <a:cubicBezTo>
                  <a:pt x="1028" y="163"/>
                  <a:pt x="1022" y="155"/>
                  <a:pt x="1016" y="148"/>
                </a:cubicBezTo>
                <a:cubicBezTo>
                  <a:pt x="1013" y="145"/>
                  <a:pt x="1009" y="141"/>
                  <a:pt x="1006" y="138"/>
                </a:cubicBezTo>
                <a:cubicBezTo>
                  <a:pt x="1001" y="134"/>
                  <a:pt x="997" y="129"/>
                  <a:pt x="992" y="125"/>
                </a:cubicBezTo>
                <a:cubicBezTo>
                  <a:pt x="986" y="121"/>
                  <a:pt x="981" y="116"/>
                  <a:pt x="975" y="112"/>
                </a:cubicBezTo>
                <a:cubicBezTo>
                  <a:pt x="974" y="112"/>
                  <a:pt x="973" y="111"/>
                  <a:pt x="972" y="110"/>
                </a:cubicBezTo>
                <a:cubicBezTo>
                  <a:pt x="965" y="106"/>
                  <a:pt x="958" y="102"/>
                  <a:pt x="951" y="98"/>
                </a:cubicBezTo>
                <a:cubicBezTo>
                  <a:pt x="945" y="95"/>
                  <a:pt x="940" y="92"/>
                  <a:pt x="934" y="89"/>
                </a:cubicBezTo>
                <a:cubicBezTo>
                  <a:pt x="933" y="89"/>
                  <a:pt x="931" y="88"/>
                  <a:pt x="930" y="87"/>
                </a:cubicBezTo>
                <a:cubicBezTo>
                  <a:pt x="923" y="84"/>
                  <a:pt x="916" y="81"/>
                  <a:pt x="909" y="78"/>
                </a:cubicBezTo>
                <a:cubicBezTo>
                  <a:pt x="903" y="76"/>
                  <a:pt x="897" y="74"/>
                  <a:pt x="891" y="72"/>
                </a:cubicBezTo>
                <a:cubicBezTo>
                  <a:pt x="889" y="71"/>
                  <a:pt x="888" y="71"/>
                  <a:pt x="887" y="71"/>
                </a:cubicBezTo>
                <a:cubicBezTo>
                  <a:pt x="880" y="68"/>
                  <a:pt x="872" y="66"/>
                  <a:pt x="865" y="64"/>
                </a:cubicBezTo>
                <a:cubicBezTo>
                  <a:pt x="857" y="62"/>
                  <a:pt x="850" y="60"/>
                  <a:pt x="843" y="58"/>
                </a:cubicBezTo>
                <a:cubicBezTo>
                  <a:pt x="835" y="57"/>
                  <a:pt x="828" y="55"/>
                  <a:pt x="820" y="53"/>
                </a:cubicBezTo>
                <a:cubicBezTo>
                  <a:pt x="814" y="52"/>
                  <a:pt x="808" y="51"/>
                  <a:pt x="801" y="50"/>
                </a:cubicBezTo>
                <a:cubicBezTo>
                  <a:pt x="800" y="49"/>
                  <a:pt x="799" y="49"/>
                  <a:pt x="798" y="49"/>
                </a:cubicBezTo>
                <a:cubicBezTo>
                  <a:pt x="790" y="48"/>
                  <a:pt x="783" y="47"/>
                  <a:pt x="775" y="45"/>
                </a:cubicBezTo>
                <a:cubicBezTo>
                  <a:pt x="767" y="44"/>
                  <a:pt x="760" y="43"/>
                  <a:pt x="752" y="42"/>
                </a:cubicBezTo>
                <a:cubicBezTo>
                  <a:pt x="744" y="41"/>
                  <a:pt x="737" y="40"/>
                  <a:pt x="729" y="40"/>
                </a:cubicBezTo>
                <a:cubicBezTo>
                  <a:pt x="722" y="39"/>
                  <a:pt x="714" y="38"/>
                  <a:pt x="706" y="37"/>
                </a:cubicBezTo>
                <a:cubicBezTo>
                  <a:pt x="698" y="36"/>
                  <a:pt x="691" y="36"/>
                  <a:pt x="683" y="35"/>
                </a:cubicBezTo>
                <a:cubicBezTo>
                  <a:pt x="675" y="34"/>
                  <a:pt x="668" y="34"/>
                  <a:pt x="660" y="33"/>
                </a:cubicBezTo>
                <a:cubicBezTo>
                  <a:pt x="652" y="33"/>
                  <a:pt x="645" y="32"/>
                  <a:pt x="637" y="32"/>
                </a:cubicBezTo>
                <a:cubicBezTo>
                  <a:pt x="631" y="31"/>
                  <a:pt x="626" y="31"/>
                  <a:pt x="621" y="30"/>
                </a:cubicBezTo>
                <a:cubicBezTo>
                  <a:pt x="618" y="30"/>
                  <a:pt x="616" y="30"/>
                  <a:pt x="614" y="30"/>
                </a:cubicBezTo>
                <a:cubicBezTo>
                  <a:pt x="606" y="29"/>
                  <a:pt x="598" y="29"/>
                  <a:pt x="591" y="28"/>
                </a:cubicBezTo>
                <a:cubicBezTo>
                  <a:pt x="583" y="27"/>
                  <a:pt x="575" y="27"/>
                  <a:pt x="567" y="26"/>
                </a:cubicBezTo>
                <a:cubicBezTo>
                  <a:pt x="560" y="26"/>
                  <a:pt x="552" y="25"/>
                  <a:pt x="544" y="25"/>
                </a:cubicBezTo>
                <a:cubicBezTo>
                  <a:pt x="536" y="24"/>
                  <a:pt x="529" y="24"/>
                  <a:pt x="521" y="23"/>
                </a:cubicBezTo>
                <a:cubicBezTo>
                  <a:pt x="513" y="23"/>
                  <a:pt x="505" y="22"/>
                  <a:pt x="498" y="22"/>
                </a:cubicBezTo>
                <a:cubicBezTo>
                  <a:pt x="490" y="22"/>
                  <a:pt x="482" y="21"/>
                  <a:pt x="474" y="21"/>
                </a:cubicBezTo>
                <a:cubicBezTo>
                  <a:pt x="467" y="20"/>
                  <a:pt x="459" y="20"/>
                  <a:pt x="451" y="20"/>
                </a:cubicBezTo>
                <a:cubicBezTo>
                  <a:pt x="448" y="19"/>
                  <a:pt x="446" y="19"/>
                  <a:pt x="443" y="19"/>
                </a:cubicBezTo>
                <a:cubicBezTo>
                  <a:pt x="438" y="19"/>
                  <a:pt x="433" y="19"/>
                  <a:pt x="428" y="19"/>
                </a:cubicBezTo>
                <a:cubicBezTo>
                  <a:pt x="420" y="18"/>
                  <a:pt x="412" y="18"/>
                  <a:pt x="404" y="17"/>
                </a:cubicBezTo>
                <a:cubicBezTo>
                  <a:pt x="397" y="17"/>
                  <a:pt x="389" y="17"/>
                  <a:pt x="381" y="16"/>
                </a:cubicBezTo>
                <a:cubicBezTo>
                  <a:pt x="373" y="16"/>
                  <a:pt x="366" y="16"/>
                  <a:pt x="358" y="15"/>
                </a:cubicBezTo>
                <a:cubicBezTo>
                  <a:pt x="350" y="15"/>
                  <a:pt x="342" y="15"/>
                  <a:pt x="335" y="14"/>
                </a:cubicBezTo>
                <a:cubicBezTo>
                  <a:pt x="327" y="14"/>
                  <a:pt x="319" y="14"/>
                  <a:pt x="311" y="13"/>
                </a:cubicBezTo>
                <a:cubicBezTo>
                  <a:pt x="303" y="13"/>
                  <a:pt x="296" y="13"/>
                  <a:pt x="288" y="12"/>
                </a:cubicBezTo>
                <a:cubicBezTo>
                  <a:pt x="280" y="12"/>
                  <a:pt x="272" y="11"/>
                  <a:pt x="265" y="11"/>
                </a:cubicBezTo>
                <a:cubicBezTo>
                  <a:pt x="257" y="11"/>
                  <a:pt x="249" y="10"/>
                  <a:pt x="241" y="10"/>
                </a:cubicBezTo>
                <a:cubicBezTo>
                  <a:pt x="233" y="10"/>
                  <a:pt x="226" y="9"/>
                  <a:pt x="218" y="9"/>
                </a:cubicBezTo>
                <a:cubicBezTo>
                  <a:pt x="210" y="9"/>
                  <a:pt x="202" y="8"/>
                  <a:pt x="195" y="8"/>
                </a:cubicBezTo>
                <a:cubicBezTo>
                  <a:pt x="187" y="8"/>
                  <a:pt x="179" y="7"/>
                  <a:pt x="171" y="7"/>
                </a:cubicBezTo>
                <a:cubicBezTo>
                  <a:pt x="163" y="7"/>
                  <a:pt x="156" y="6"/>
                  <a:pt x="148" y="6"/>
                </a:cubicBezTo>
                <a:cubicBezTo>
                  <a:pt x="140" y="6"/>
                  <a:pt x="132" y="5"/>
                  <a:pt x="125" y="5"/>
                </a:cubicBezTo>
                <a:cubicBezTo>
                  <a:pt x="117" y="4"/>
                  <a:pt x="109" y="4"/>
                  <a:pt x="101" y="4"/>
                </a:cubicBezTo>
                <a:cubicBezTo>
                  <a:pt x="101" y="4"/>
                  <a:pt x="100" y="4"/>
                  <a:pt x="99" y="4"/>
                </a:cubicBezTo>
                <a:cubicBezTo>
                  <a:pt x="92" y="3"/>
                  <a:pt x="85" y="3"/>
                  <a:pt x="78" y="3"/>
                </a:cubicBezTo>
                <a:cubicBezTo>
                  <a:pt x="70" y="2"/>
                  <a:pt x="62" y="2"/>
                  <a:pt x="55" y="2"/>
                </a:cubicBezTo>
                <a:cubicBezTo>
                  <a:pt x="47" y="1"/>
                  <a:pt x="39" y="1"/>
                  <a:pt x="31" y="1"/>
                </a:cubicBezTo>
                <a:cubicBezTo>
                  <a:pt x="24" y="1"/>
                  <a:pt x="16" y="0"/>
                  <a:pt x="8" y="0"/>
                </a:cubicBezTo>
                <a:cubicBezTo>
                  <a:pt x="5" y="0"/>
                  <a:pt x="3" y="0"/>
                  <a:pt x="0" y="0"/>
                </a:cubicBezTo>
                <a:cubicBezTo>
                  <a:pt x="0" y="8"/>
                  <a:pt x="0" y="8"/>
                  <a:pt x="0" y="8"/>
                </a:cubicBezTo>
                <a:cubicBezTo>
                  <a:pt x="5" y="8"/>
                  <a:pt x="9" y="8"/>
                  <a:pt x="14" y="8"/>
                </a:cubicBezTo>
                <a:cubicBezTo>
                  <a:pt x="21" y="9"/>
                  <a:pt x="29" y="9"/>
                  <a:pt x="37" y="9"/>
                </a:cubicBezTo>
                <a:cubicBezTo>
                  <a:pt x="45" y="10"/>
                  <a:pt x="52" y="10"/>
                  <a:pt x="60" y="10"/>
                </a:cubicBezTo>
                <a:cubicBezTo>
                  <a:pt x="68" y="11"/>
                  <a:pt x="76" y="11"/>
                  <a:pt x="83" y="11"/>
                </a:cubicBezTo>
                <a:cubicBezTo>
                  <a:pt x="90" y="12"/>
                  <a:pt x="96" y="12"/>
                  <a:pt x="103" y="12"/>
                </a:cubicBezTo>
                <a:cubicBezTo>
                  <a:pt x="104" y="12"/>
                  <a:pt x="105" y="12"/>
                  <a:pt x="107" y="13"/>
                </a:cubicBezTo>
                <a:cubicBezTo>
                  <a:pt x="115" y="13"/>
                  <a:pt x="122" y="13"/>
                  <a:pt x="130" y="14"/>
                </a:cubicBezTo>
                <a:cubicBezTo>
                  <a:pt x="138" y="14"/>
                  <a:pt x="146" y="14"/>
                  <a:pt x="153" y="15"/>
                </a:cubicBezTo>
                <a:cubicBezTo>
                  <a:pt x="161" y="15"/>
                  <a:pt x="169" y="15"/>
                  <a:pt x="177" y="16"/>
                </a:cubicBezTo>
                <a:cubicBezTo>
                  <a:pt x="184" y="16"/>
                  <a:pt x="192" y="17"/>
                  <a:pt x="200" y="17"/>
                </a:cubicBezTo>
                <a:cubicBezTo>
                  <a:pt x="208" y="17"/>
                  <a:pt x="215" y="18"/>
                  <a:pt x="223" y="18"/>
                </a:cubicBezTo>
                <a:cubicBezTo>
                  <a:pt x="231" y="18"/>
                  <a:pt x="239" y="19"/>
                  <a:pt x="246" y="19"/>
                </a:cubicBezTo>
                <a:cubicBezTo>
                  <a:pt x="254" y="20"/>
                  <a:pt x="262" y="20"/>
                  <a:pt x="270" y="20"/>
                </a:cubicBezTo>
                <a:cubicBezTo>
                  <a:pt x="277" y="21"/>
                  <a:pt x="285" y="21"/>
                  <a:pt x="293" y="21"/>
                </a:cubicBezTo>
                <a:cubicBezTo>
                  <a:pt x="301" y="22"/>
                  <a:pt x="308" y="22"/>
                  <a:pt x="316" y="22"/>
                </a:cubicBezTo>
                <a:cubicBezTo>
                  <a:pt x="324" y="23"/>
                  <a:pt x="332" y="23"/>
                  <a:pt x="339" y="24"/>
                </a:cubicBezTo>
                <a:cubicBezTo>
                  <a:pt x="347" y="24"/>
                  <a:pt x="355" y="24"/>
                  <a:pt x="363" y="25"/>
                </a:cubicBezTo>
                <a:cubicBezTo>
                  <a:pt x="370" y="25"/>
                  <a:pt x="378" y="25"/>
                  <a:pt x="386" y="26"/>
                </a:cubicBezTo>
                <a:cubicBezTo>
                  <a:pt x="394" y="26"/>
                  <a:pt x="401" y="26"/>
                  <a:pt x="409" y="27"/>
                </a:cubicBezTo>
                <a:cubicBezTo>
                  <a:pt x="417" y="27"/>
                  <a:pt x="425" y="28"/>
                  <a:pt x="432" y="28"/>
                </a:cubicBezTo>
                <a:cubicBezTo>
                  <a:pt x="437" y="28"/>
                  <a:pt x="442" y="28"/>
                  <a:pt x="447" y="29"/>
                </a:cubicBezTo>
                <a:cubicBezTo>
                  <a:pt x="450" y="29"/>
                  <a:pt x="453" y="29"/>
                  <a:pt x="456" y="29"/>
                </a:cubicBezTo>
                <a:cubicBezTo>
                  <a:pt x="463" y="29"/>
                  <a:pt x="471" y="30"/>
                  <a:pt x="479" y="30"/>
                </a:cubicBezTo>
                <a:cubicBezTo>
                  <a:pt x="487" y="31"/>
                  <a:pt x="494" y="31"/>
                  <a:pt x="502" y="32"/>
                </a:cubicBezTo>
                <a:cubicBezTo>
                  <a:pt x="510" y="32"/>
                  <a:pt x="518" y="32"/>
                  <a:pt x="525" y="33"/>
                </a:cubicBezTo>
                <a:cubicBezTo>
                  <a:pt x="533" y="33"/>
                  <a:pt x="541" y="34"/>
                  <a:pt x="549" y="34"/>
                </a:cubicBezTo>
                <a:cubicBezTo>
                  <a:pt x="556" y="35"/>
                  <a:pt x="564" y="36"/>
                  <a:pt x="572" y="36"/>
                </a:cubicBezTo>
                <a:cubicBezTo>
                  <a:pt x="579" y="37"/>
                  <a:pt x="587" y="37"/>
                  <a:pt x="595" y="38"/>
                </a:cubicBezTo>
                <a:cubicBezTo>
                  <a:pt x="603" y="38"/>
                  <a:pt x="610" y="39"/>
                  <a:pt x="618" y="40"/>
                </a:cubicBezTo>
                <a:cubicBezTo>
                  <a:pt x="620" y="40"/>
                  <a:pt x="622" y="40"/>
                  <a:pt x="624" y="40"/>
                </a:cubicBezTo>
                <a:cubicBezTo>
                  <a:pt x="630" y="41"/>
                  <a:pt x="635" y="41"/>
                  <a:pt x="641" y="41"/>
                </a:cubicBezTo>
                <a:cubicBezTo>
                  <a:pt x="649" y="42"/>
                  <a:pt x="656" y="43"/>
                  <a:pt x="664" y="43"/>
                </a:cubicBezTo>
                <a:cubicBezTo>
                  <a:pt x="672" y="44"/>
                  <a:pt x="679" y="45"/>
                  <a:pt x="687" y="45"/>
                </a:cubicBezTo>
                <a:cubicBezTo>
                  <a:pt x="695" y="46"/>
                  <a:pt x="703" y="47"/>
                  <a:pt x="710" y="47"/>
                </a:cubicBezTo>
                <a:cubicBezTo>
                  <a:pt x="718" y="48"/>
                  <a:pt x="726" y="49"/>
                  <a:pt x="733" y="50"/>
                </a:cubicBezTo>
                <a:cubicBezTo>
                  <a:pt x="741" y="51"/>
                  <a:pt x="748" y="52"/>
                  <a:pt x="756" y="53"/>
                </a:cubicBezTo>
                <a:cubicBezTo>
                  <a:pt x="764" y="54"/>
                  <a:pt x="771" y="55"/>
                  <a:pt x="779" y="56"/>
                </a:cubicBezTo>
                <a:cubicBezTo>
                  <a:pt x="786" y="57"/>
                  <a:pt x="794" y="58"/>
                  <a:pt x="801" y="59"/>
                </a:cubicBezTo>
                <a:cubicBezTo>
                  <a:pt x="802" y="60"/>
                  <a:pt x="803" y="60"/>
                  <a:pt x="804" y="60"/>
                </a:cubicBezTo>
                <a:cubicBezTo>
                  <a:pt x="811" y="61"/>
                  <a:pt x="817" y="62"/>
                  <a:pt x="824" y="64"/>
                </a:cubicBezTo>
                <a:cubicBezTo>
                  <a:pt x="831" y="65"/>
                  <a:pt x="839" y="67"/>
                  <a:pt x="846" y="69"/>
                </a:cubicBezTo>
                <a:cubicBezTo>
                  <a:pt x="854" y="71"/>
                  <a:pt x="861" y="73"/>
                  <a:pt x="868" y="75"/>
                </a:cubicBezTo>
                <a:cubicBezTo>
                  <a:pt x="876" y="77"/>
                  <a:pt x="883" y="79"/>
                  <a:pt x="890" y="81"/>
                </a:cubicBezTo>
                <a:cubicBezTo>
                  <a:pt x="891" y="82"/>
                  <a:pt x="892" y="82"/>
                  <a:pt x="893" y="82"/>
                </a:cubicBezTo>
                <a:cubicBezTo>
                  <a:pt x="899" y="84"/>
                  <a:pt x="906" y="87"/>
                  <a:pt x="912" y="89"/>
                </a:cubicBezTo>
                <a:cubicBezTo>
                  <a:pt x="919" y="92"/>
                  <a:pt x="926" y="95"/>
                  <a:pt x="933" y="98"/>
                </a:cubicBezTo>
                <a:cubicBezTo>
                  <a:pt x="934" y="99"/>
                  <a:pt x="935" y="99"/>
                  <a:pt x="935" y="99"/>
                </a:cubicBezTo>
                <a:cubicBezTo>
                  <a:pt x="942" y="102"/>
                  <a:pt x="948" y="106"/>
                  <a:pt x="954" y="109"/>
                </a:cubicBezTo>
                <a:cubicBezTo>
                  <a:pt x="961" y="113"/>
                  <a:pt x="968" y="117"/>
                  <a:pt x="975" y="122"/>
                </a:cubicBezTo>
                <a:cubicBezTo>
                  <a:pt x="975" y="122"/>
                  <a:pt x="975" y="122"/>
                  <a:pt x="975" y="122"/>
                </a:cubicBezTo>
                <a:cubicBezTo>
                  <a:pt x="982" y="127"/>
                  <a:pt x="988" y="132"/>
                  <a:pt x="995" y="137"/>
                </a:cubicBezTo>
                <a:cubicBezTo>
                  <a:pt x="997" y="139"/>
                  <a:pt x="999" y="141"/>
                  <a:pt x="1001" y="143"/>
                </a:cubicBezTo>
                <a:cubicBezTo>
                  <a:pt x="1003" y="145"/>
                  <a:pt x="1004" y="146"/>
                  <a:pt x="1006" y="148"/>
                </a:cubicBezTo>
                <a:cubicBezTo>
                  <a:pt x="1007" y="149"/>
                  <a:pt x="1008" y="150"/>
                  <a:pt x="1009" y="152"/>
                </a:cubicBezTo>
                <a:cubicBezTo>
                  <a:pt x="1016" y="159"/>
                  <a:pt x="1022" y="168"/>
                  <a:pt x="1027" y="176"/>
                </a:cubicBezTo>
                <a:cubicBezTo>
                  <a:pt x="1028" y="179"/>
                  <a:pt x="1030" y="182"/>
                  <a:pt x="1032" y="185"/>
                </a:cubicBezTo>
                <a:cubicBezTo>
                  <a:pt x="1032" y="187"/>
                  <a:pt x="1033" y="188"/>
                  <a:pt x="1034" y="190"/>
                </a:cubicBezTo>
                <a:cubicBezTo>
                  <a:pt x="1036" y="195"/>
                  <a:pt x="1036" y="195"/>
                  <a:pt x="1036" y="195"/>
                </a:cubicBezTo>
                <a:cubicBezTo>
                  <a:pt x="1039" y="201"/>
                  <a:pt x="1039" y="201"/>
                  <a:pt x="1039" y="201"/>
                </a:cubicBezTo>
                <a:cubicBezTo>
                  <a:pt x="1039" y="202"/>
                  <a:pt x="1039" y="203"/>
                  <a:pt x="1040" y="203"/>
                </a:cubicBezTo>
                <a:cubicBezTo>
                  <a:pt x="1041" y="206"/>
                  <a:pt x="1041" y="206"/>
                  <a:pt x="1041" y="206"/>
                </a:cubicBezTo>
                <a:cubicBezTo>
                  <a:pt x="1041" y="208"/>
                  <a:pt x="1042" y="210"/>
                  <a:pt x="1042" y="212"/>
                </a:cubicBezTo>
                <a:cubicBezTo>
                  <a:pt x="1043" y="217"/>
                  <a:pt x="1044" y="223"/>
                  <a:pt x="1045" y="228"/>
                </a:cubicBezTo>
                <a:cubicBezTo>
                  <a:pt x="1045" y="243"/>
                  <a:pt x="1042" y="258"/>
                  <a:pt x="1035" y="272"/>
                </a:cubicBezTo>
                <a:cubicBezTo>
                  <a:pt x="1032" y="278"/>
                  <a:pt x="1028" y="284"/>
                  <a:pt x="1024" y="290"/>
                </a:cubicBezTo>
                <a:cubicBezTo>
                  <a:pt x="1015" y="301"/>
                  <a:pt x="1004" y="311"/>
                  <a:pt x="993" y="320"/>
                </a:cubicBezTo>
                <a:cubicBezTo>
                  <a:pt x="986" y="325"/>
                  <a:pt x="978" y="331"/>
                  <a:pt x="970" y="336"/>
                </a:cubicBezTo>
                <a:cubicBezTo>
                  <a:pt x="968" y="338"/>
                  <a:pt x="966" y="339"/>
                  <a:pt x="965" y="340"/>
                </a:cubicBezTo>
                <a:cubicBezTo>
                  <a:pt x="956" y="346"/>
                  <a:pt x="947" y="351"/>
                  <a:pt x="937" y="356"/>
                </a:cubicBezTo>
                <a:cubicBezTo>
                  <a:pt x="929" y="361"/>
                  <a:pt x="920" y="365"/>
                  <a:pt x="911" y="369"/>
                </a:cubicBezTo>
                <a:cubicBezTo>
                  <a:pt x="903" y="373"/>
                  <a:pt x="895" y="376"/>
                  <a:pt x="887" y="379"/>
                </a:cubicBezTo>
                <a:cubicBezTo>
                  <a:pt x="886" y="380"/>
                  <a:pt x="885" y="380"/>
                  <a:pt x="884" y="380"/>
                </a:cubicBezTo>
                <a:cubicBezTo>
                  <a:pt x="876" y="383"/>
                  <a:pt x="867" y="387"/>
                  <a:pt x="859" y="389"/>
                </a:cubicBezTo>
                <a:cubicBezTo>
                  <a:pt x="850" y="392"/>
                  <a:pt x="842" y="395"/>
                  <a:pt x="833" y="397"/>
                </a:cubicBezTo>
                <a:cubicBezTo>
                  <a:pt x="825" y="400"/>
                  <a:pt x="816" y="402"/>
                  <a:pt x="808" y="405"/>
                </a:cubicBezTo>
                <a:cubicBezTo>
                  <a:pt x="800" y="407"/>
                  <a:pt x="791" y="409"/>
                  <a:pt x="783" y="411"/>
                </a:cubicBezTo>
                <a:cubicBezTo>
                  <a:pt x="775" y="413"/>
                  <a:pt x="766" y="415"/>
                  <a:pt x="758" y="417"/>
                </a:cubicBezTo>
                <a:cubicBezTo>
                  <a:pt x="750" y="419"/>
                  <a:pt x="741" y="421"/>
                  <a:pt x="733" y="423"/>
                </a:cubicBezTo>
                <a:cubicBezTo>
                  <a:pt x="725" y="424"/>
                  <a:pt x="716" y="426"/>
                  <a:pt x="708" y="428"/>
                </a:cubicBezTo>
                <a:cubicBezTo>
                  <a:pt x="706" y="429"/>
                  <a:pt x="704" y="429"/>
                  <a:pt x="703" y="429"/>
                </a:cubicBezTo>
                <a:cubicBezTo>
                  <a:pt x="696" y="431"/>
                  <a:pt x="690" y="432"/>
                  <a:pt x="683" y="434"/>
                </a:cubicBezTo>
                <a:cubicBezTo>
                  <a:pt x="675" y="436"/>
                  <a:pt x="667" y="438"/>
                  <a:pt x="658" y="440"/>
                </a:cubicBezTo>
                <a:cubicBezTo>
                  <a:pt x="650" y="442"/>
                  <a:pt x="642" y="444"/>
                  <a:pt x="633" y="446"/>
                </a:cubicBezTo>
                <a:cubicBezTo>
                  <a:pt x="625" y="448"/>
                  <a:pt x="617" y="450"/>
                  <a:pt x="608" y="452"/>
                </a:cubicBezTo>
                <a:cubicBezTo>
                  <a:pt x="600" y="454"/>
                  <a:pt x="591" y="456"/>
                  <a:pt x="583" y="459"/>
                </a:cubicBezTo>
                <a:cubicBezTo>
                  <a:pt x="575" y="461"/>
                  <a:pt x="566" y="463"/>
                  <a:pt x="558" y="466"/>
                </a:cubicBezTo>
                <a:cubicBezTo>
                  <a:pt x="549" y="468"/>
                  <a:pt x="541" y="470"/>
                  <a:pt x="533" y="473"/>
                </a:cubicBezTo>
                <a:cubicBezTo>
                  <a:pt x="527" y="474"/>
                  <a:pt x="521" y="476"/>
                  <a:pt x="516" y="478"/>
                </a:cubicBezTo>
                <a:cubicBezTo>
                  <a:pt x="513" y="479"/>
                  <a:pt x="510" y="479"/>
                  <a:pt x="507" y="480"/>
                </a:cubicBezTo>
                <a:cubicBezTo>
                  <a:pt x="499" y="483"/>
                  <a:pt x="490" y="486"/>
                  <a:pt x="482" y="488"/>
                </a:cubicBezTo>
                <a:cubicBezTo>
                  <a:pt x="473" y="491"/>
                  <a:pt x="465" y="494"/>
                  <a:pt x="456" y="497"/>
                </a:cubicBezTo>
                <a:cubicBezTo>
                  <a:pt x="448" y="500"/>
                  <a:pt x="439" y="503"/>
                  <a:pt x="430" y="506"/>
                </a:cubicBezTo>
                <a:cubicBezTo>
                  <a:pt x="422" y="509"/>
                  <a:pt x="413" y="513"/>
                  <a:pt x="405" y="516"/>
                </a:cubicBezTo>
                <a:cubicBezTo>
                  <a:pt x="396" y="520"/>
                  <a:pt x="387" y="523"/>
                  <a:pt x="378" y="527"/>
                </a:cubicBezTo>
                <a:cubicBezTo>
                  <a:pt x="370" y="531"/>
                  <a:pt x="361" y="534"/>
                  <a:pt x="352" y="538"/>
                </a:cubicBezTo>
                <a:cubicBezTo>
                  <a:pt x="346" y="541"/>
                  <a:pt x="340" y="544"/>
                  <a:pt x="334" y="547"/>
                </a:cubicBezTo>
                <a:cubicBezTo>
                  <a:pt x="331" y="548"/>
                  <a:pt x="328" y="550"/>
                  <a:pt x="326" y="551"/>
                </a:cubicBezTo>
                <a:cubicBezTo>
                  <a:pt x="317" y="556"/>
                  <a:pt x="308" y="560"/>
                  <a:pt x="299" y="565"/>
                </a:cubicBezTo>
                <a:cubicBezTo>
                  <a:pt x="296" y="567"/>
                  <a:pt x="293" y="568"/>
                  <a:pt x="290" y="570"/>
                </a:cubicBezTo>
                <a:cubicBezTo>
                  <a:pt x="271" y="581"/>
                  <a:pt x="271" y="581"/>
                  <a:pt x="271" y="581"/>
                </a:cubicBezTo>
                <a:cubicBezTo>
                  <a:pt x="269" y="582"/>
                  <a:pt x="269" y="582"/>
                  <a:pt x="269" y="582"/>
                </a:cubicBezTo>
                <a:cubicBezTo>
                  <a:pt x="249" y="595"/>
                  <a:pt x="249" y="595"/>
                  <a:pt x="249" y="595"/>
                </a:cubicBezTo>
                <a:cubicBezTo>
                  <a:pt x="247" y="596"/>
                  <a:pt x="245" y="597"/>
                  <a:pt x="244" y="598"/>
                </a:cubicBezTo>
                <a:cubicBezTo>
                  <a:pt x="234" y="605"/>
                  <a:pt x="225" y="611"/>
                  <a:pt x="215" y="618"/>
                </a:cubicBezTo>
                <a:cubicBezTo>
                  <a:pt x="213" y="620"/>
                  <a:pt x="211" y="621"/>
                  <a:pt x="209" y="623"/>
                </a:cubicBezTo>
                <a:cubicBezTo>
                  <a:pt x="202" y="628"/>
                  <a:pt x="196" y="634"/>
                  <a:pt x="189" y="639"/>
                </a:cubicBezTo>
                <a:cubicBezTo>
                  <a:pt x="188" y="639"/>
                  <a:pt x="187" y="640"/>
                  <a:pt x="186" y="641"/>
                </a:cubicBezTo>
                <a:cubicBezTo>
                  <a:pt x="181" y="646"/>
                  <a:pt x="176" y="650"/>
                  <a:pt x="171" y="655"/>
                </a:cubicBezTo>
                <a:cubicBezTo>
                  <a:pt x="166" y="660"/>
                  <a:pt x="161" y="664"/>
                  <a:pt x="156" y="669"/>
                </a:cubicBezTo>
                <a:cubicBezTo>
                  <a:pt x="150" y="676"/>
                  <a:pt x="143" y="683"/>
                  <a:pt x="137" y="690"/>
                </a:cubicBezTo>
                <a:cubicBezTo>
                  <a:pt x="129" y="700"/>
                  <a:pt x="129" y="700"/>
                  <a:pt x="129" y="700"/>
                </a:cubicBezTo>
                <a:cubicBezTo>
                  <a:pt x="125" y="705"/>
                  <a:pt x="125" y="705"/>
                  <a:pt x="125" y="705"/>
                </a:cubicBezTo>
                <a:cubicBezTo>
                  <a:pt x="124" y="706"/>
                  <a:pt x="124" y="706"/>
                  <a:pt x="124" y="706"/>
                </a:cubicBezTo>
                <a:cubicBezTo>
                  <a:pt x="121" y="710"/>
                  <a:pt x="121" y="710"/>
                  <a:pt x="121" y="710"/>
                </a:cubicBezTo>
                <a:cubicBezTo>
                  <a:pt x="114" y="720"/>
                  <a:pt x="114" y="720"/>
                  <a:pt x="114" y="720"/>
                </a:cubicBezTo>
                <a:cubicBezTo>
                  <a:pt x="107" y="730"/>
                  <a:pt x="107" y="730"/>
                  <a:pt x="107" y="730"/>
                </a:cubicBezTo>
                <a:cubicBezTo>
                  <a:pt x="106" y="732"/>
                  <a:pt x="105" y="734"/>
                  <a:pt x="104" y="735"/>
                </a:cubicBezTo>
                <a:cubicBezTo>
                  <a:pt x="101" y="741"/>
                  <a:pt x="101" y="741"/>
                  <a:pt x="101" y="741"/>
                </a:cubicBezTo>
                <a:cubicBezTo>
                  <a:pt x="99" y="744"/>
                  <a:pt x="97" y="748"/>
                  <a:pt x="95" y="751"/>
                </a:cubicBezTo>
                <a:cubicBezTo>
                  <a:pt x="91" y="758"/>
                  <a:pt x="88" y="764"/>
                  <a:pt x="85" y="771"/>
                </a:cubicBezTo>
                <a:cubicBezTo>
                  <a:pt x="85" y="772"/>
                  <a:pt x="84" y="773"/>
                  <a:pt x="84" y="774"/>
                </a:cubicBezTo>
                <a:cubicBezTo>
                  <a:pt x="82" y="778"/>
                  <a:pt x="80" y="781"/>
                  <a:pt x="79" y="785"/>
                </a:cubicBezTo>
                <a:cubicBezTo>
                  <a:pt x="75" y="797"/>
                  <a:pt x="75" y="797"/>
                  <a:pt x="75" y="797"/>
                </a:cubicBezTo>
                <a:cubicBezTo>
                  <a:pt x="73" y="801"/>
                  <a:pt x="72" y="805"/>
                  <a:pt x="71" y="809"/>
                </a:cubicBezTo>
                <a:cubicBezTo>
                  <a:pt x="70" y="813"/>
                  <a:pt x="69" y="816"/>
                  <a:pt x="68" y="821"/>
                </a:cubicBezTo>
                <a:cubicBezTo>
                  <a:pt x="65" y="835"/>
                  <a:pt x="63" y="850"/>
                  <a:pt x="63" y="864"/>
                </a:cubicBezTo>
                <a:cubicBezTo>
                  <a:pt x="63" y="883"/>
                  <a:pt x="65" y="902"/>
                  <a:pt x="70" y="920"/>
                </a:cubicBezTo>
                <a:cubicBezTo>
                  <a:pt x="70" y="922"/>
                  <a:pt x="71" y="925"/>
                  <a:pt x="72" y="927"/>
                </a:cubicBezTo>
                <a:cubicBezTo>
                  <a:pt x="72" y="929"/>
                  <a:pt x="73" y="930"/>
                  <a:pt x="73" y="932"/>
                </a:cubicBezTo>
                <a:cubicBezTo>
                  <a:pt x="77" y="944"/>
                  <a:pt x="77" y="944"/>
                  <a:pt x="77" y="944"/>
                </a:cubicBezTo>
                <a:cubicBezTo>
                  <a:pt x="79" y="950"/>
                  <a:pt x="79" y="950"/>
                  <a:pt x="79" y="950"/>
                </a:cubicBezTo>
                <a:cubicBezTo>
                  <a:pt x="80" y="951"/>
                  <a:pt x="81" y="953"/>
                  <a:pt x="82" y="955"/>
                </a:cubicBezTo>
                <a:cubicBezTo>
                  <a:pt x="86" y="965"/>
                  <a:pt x="86" y="965"/>
                  <a:pt x="86" y="965"/>
                </a:cubicBezTo>
                <a:cubicBezTo>
                  <a:pt x="87" y="967"/>
                  <a:pt x="87" y="967"/>
                  <a:pt x="87" y="967"/>
                </a:cubicBezTo>
                <a:cubicBezTo>
                  <a:pt x="90" y="972"/>
                  <a:pt x="90" y="972"/>
                  <a:pt x="90" y="972"/>
                </a:cubicBezTo>
                <a:cubicBezTo>
                  <a:pt x="91" y="974"/>
                  <a:pt x="92" y="976"/>
                  <a:pt x="93" y="978"/>
                </a:cubicBezTo>
                <a:cubicBezTo>
                  <a:pt x="99" y="988"/>
                  <a:pt x="99" y="988"/>
                  <a:pt x="99" y="988"/>
                </a:cubicBezTo>
                <a:cubicBezTo>
                  <a:pt x="100" y="990"/>
                  <a:pt x="102" y="993"/>
                  <a:pt x="103" y="995"/>
                </a:cubicBezTo>
                <a:cubicBezTo>
                  <a:pt x="104" y="996"/>
                  <a:pt x="105" y="997"/>
                  <a:pt x="106" y="999"/>
                </a:cubicBezTo>
                <a:cubicBezTo>
                  <a:pt x="113" y="1009"/>
                  <a:pt x="113" y="1009"/>
                  <a:pt x="113" y="1009"/>
                </a:cubicBezTo>
                <a:cubicBezTo>
                  <a:pt x="116" y="1012"/>
                  <a:pt x="118" y="1016"/>
                  <a:pt x="121" y="1019"/>
                </a:cubicBezTo>
                <a:cubicBezTo>
                  <a:pt x="127" y="1026"/>
                  <a:pt x="133" y="1033"/>
                  <a:pt x="140" y="1039"/>
                </a:cubicBezTo>
                <a:cubicBezTo>
                  <a:pt x="142" y="1042"/>
                  <a:pt x="144" y="1044"/>
                  <a:pt x="146" y="1046"/>
                </a:cubicBezTo>
                <a:cubicBezTo>
                  <a:pt x="152" y="1052"/>
                  <a:pt x="158" y="1058"/>
                  <a:pt x="164" y="1063"/>
                </a:cubicBezTo>
                <a:cubicBezTo>
                  <a:pt x="171" y="1069"/>
                  <a:pt x="177" y="1074"/>
                  <a:pt x="184" y="1079"/>
                </a:cubicBezTo>
                <a:cubicBezTo>
                  <a:pt x="185" y="1080"/>
                  <a:pt x="186" y="1081"/>
                  <a:pt x="188" y="1082"/>
                </a:cubicBezTo>
                <a:cubicBezTo>
                  <a:pt x="193" y="1086"/>
                  <a:pt x="199" y="1090"/>
                  <a:pt x="204" y="1094"/>
                </a:cubicBezTo>
                <a:cubicBezTo>
                  <a:pt x="211" y="1098"/>
                  <a:pt x="218" y="1103"/>
                  <a:pt x="225" y="1107"/>
                </a:cubicBezTo>
                <a:cubicBezTo>
                  <a:pt x="231" y="1111"/>
                  <a:pt x="238" y="1115"/>
                  <a:pt x="245" y="1119"/>
                </a:cubicBezTo>
                <a:cubicBezTo>
                  <a:pt x="252" y="1123"/>
                  <a:pt x="259" y="1127"/>
                  <a:pt x="266" y="1131"/>
                </a:cubicBezTo>
                <a:cubicBezTo>
                  <a:pt x="268" y="1131"/>
                  <a:pt x="270" y="1132"/>
                  <a:pt x="271" y="1133"/>
                </a:cubicBezTo>
                <a:cubicBezTo>
                  <a:pt x="277" y="1136"/>
                  <a:pt x="282" y="1138"/>
                  <a:pt x="287" y="1141"/>
                </a:cubicBezTo>
                <a:cubicBezTo>
                  <a:pt x="294" y="1144"/>
                  <a:pt x="301" y="1148"/>
                  <a:pt x="308" y="1151"/>
                </a:cubicBezTo>
                <a:cubicBezTo>
                  <a:pt x="316" y="1154"/>
                  <a:pt x="323" y="1157"/>
                  <a:pt x="330" y="1160"/>
                </a:cubicBezTo>
                <a:cubicBezTo>
                  <a:pt x="337" y="1163"/>
                  <a:pt x="344" y="1166"/>
                  <a:pt x="351" y="1168"/>
                </a:cubicBezTo>
                <a:cubicBezTo>
                  <a:pt x="355" y="1170"/>
                  <a:pt x="358" y="1171"/>
                  <a:pt x="361" y="1172"/>
                </a:cubicBezTo>
                <a:cubicBezTo>
                  <a:pt x="365" y="1174"/>
                  <a:pt x="369" y="1175"/>
                  <a:pt x="373" y="1176"/>
                </a:cubicBezTo>
                <a:cubicBezTo>
                  <a:pt x="380" y="1179"/>
                  <a:pt x="387" y="1182"/>
                  <a:pt x="395" y="1184"/>
                </a:cubicBezTo>
                <a:cubicBezTo>
                  <a:pt x="402" y="1186"/>
                  <a:pt x="409" y="1189"/>
                  <a:pt x="417" y="1191"/>
                </a:cubicBezTo>
                <a:cubicBezTo>
                  <a:pt x="424" y="1193"/>
                  <a:pt x="431" y="1196"/>
                  <a:pt x="438" y="1198"/>
                </a:cubicBezTo>
                <a:cubicBezTo>
                  <a:pt x="443" y="1199"/>
                  <a:pt x="448" y="1201"/>
                  <a:pt x="453" y="1202"/>
                </a:cubicBezTo>
                <a:cubicBezTo>
                  <a:pt x="456" y="1203"/>
                  <a:pt x="458" y="1204"/>
                  <a:pt x="460" y="1204"/>
                </a:cubicBezTo>
                <a:cubicBezTo>
                  <a:pt x="468" y="1206"/>
                  <a:pt x="475" y="1208"/>
                  <a:pt x="483" y="1210"/>
                </a:cubicBezTo>
                <a:cubicBezTo>
                  <a:pt x="490" y="1212"/>
                  <a:pt x="497" y="1214"/>
                  <a:pt x="505" y="1216"/>
                </a:cubicBezTo>
                <a:cubicBezTo>
                  <a:pt x="512" y="1218"/>
                  <a:pt x="520" y="1220"/>
                  <a:pt x="527" y="1222"/>
                </a:cubicBezTo>
                <a:cubicBezTo>
                  <a:pt x="534" y="1223"/>
                  <a:pt x="542" y="1225"/>
                  <a:pt x="549" y="1227"/>
                </a:cubicBezTo>
                <a:cubicBezTo>
                  <a:pt x="557" y="1228"/>
                  <a:pt x="564" y="1230"/>
                  <a:pt x="572" y="1232"/>
                </a:cubicBezTo>
                <a:cubicBezTo>
                  <a:pt x="579" y="1233"/>
                  <a:pt x="587" y="1235"/>
                  <a:pt x="594" y="1236"/>
                </a:cubicBezTo>
                <a:cubicBezTo>
                  <a:pt x="602" y="1238"/>
                  <a:pt x="609" y="1239"/>
                  <a:pt x="617" y="1241"/>
                </a:cubicBezTo>
                <a:cubicBezTo>
                  <a:pt x="624" y="1242"/>
                  <a:pt x="632" y="1244"/>
                  <a:pt x="639" y="1245"/>
                </a:cubicBezTo>
                <a:cubicBezTo>
                  <a:pt x="640" y="1245"/>
                  <a:pt x="641" y="1246"/>
                  <a:pt x="642" y="1246"/>
                </a:cubicBezTo>
                <a:cubicBezTo>
                  <a:pt x="648" y="1247"/>
                  <a:pt x="655" y="1248"/>
                  <a:pt x="662" y="1249"/>
                </a:cubicBezTo>
                <a:cubicBezTo>
                  <a:pt x="669" y="1250"/>
                  <a:pt x="677" y="1252"/>
                  <a:pt x="684" y="1253"/>
                </a:cubicBezTo>
                <a:cubicBezTo>
                  <a:pt x="692" y="1254"/>
                  <a:pt x="699" y="1256"/>
                  <a:pt x="707" y="1257"/>
                </a:cubicBezTo>
                <a:cubicBezTo>
                  <a:pt x="714" y="1258"/>
                  <a:pt x="722" y="1259"/>
                  <a:pt x="730" y="1260"/>
                </a:cubicBezTo>
                <a:cubicBezTo>
                  <a:pt x="737" y="1262"/>
                  <a:pt x="745" y="1263"/>
                  <a:pt x="752" y="1264"/>
                </a:cubicBezTo>
                <a:cubicBezTo>
                  <a:pt x="760" y="1265"/>
                  <a:pt x="767" y="1266"/>
                  <a:pt x="775" y="1267"/>
                </a:cubicBezTo>
                <a:cubicBezTo>
                  <a:pt x="783" y="1268"/>
                  <a:pt x="790" y="1269"/>
                  <a:pt x="798" y="1270"/>
                </a:cubicBezTo>
                <a:cubicBezTo>
                  <a:pt x="805" y="1271"/>
                  <a:pt x="813" y="1272"/>
                  <a:pt x="821" y="1273"/>
                </a:cubicBezTo>
                <a:cubicBezTo>
                  <a:pt x="824" y="1274"/>
                  <a:pt x="828" y="1274"/>
                  <a:pt x="831" y="1275"/>
                </a:cubicBezTo>
                <a:cubicBezTo>
                  <a:pt x="835" y="1275"/>
                  <a:pt x="839" y="1276"/>
                  <a:pt x="843" y="1276"/>
                </a:cubicBezTo>
                <a:cubicBezTo>
                  <a:pt x="851" y="1277"/>
                  <a:pt x="859" y="1278"/>
                  <a:pt x="866" y="1279"/>
                </a:cubicBezTo>
                <a:cubicBezTo>
                  <a:pt x="874" y="1280"/>
                  <a:pt x="882" y="1281"/>
                  <a:pt x="889" y="1281"/>
                </a:cubicBezTo>
                <a:cubicBezTo>
                  <a:pt x="897" y="1282"/>
                  <a:pt x="905" y="1283"/>
                  <a:pt x="912" y="1284"/>
                </a:cubicBezTo>
                <a:cubicBezTo>
                  <a:pt x="920" y="1285"/>
                  <a:pt x="928" y="1285"/>
                  <a:pt x="935" y="1286"/>
                </a:cubicBezTo>
                <a:cubicBezTo>
                  <a:pt x="943" y="1287"/>
                  <a:pt x="951" y="1287"/>
                  <a:pt x="958" y="1288"/>
                </a:cubicBezTo>
                <a:cubicBezTo>
                  <a:pt x="966" y="1289"/>
                  <a:pt x="974" y="1290"/>
                  <a:pt x="981" y="1290"/>
                </a:cubicBezTo>
                <a:cubicBezTo>
                  <a:pt x="989" y="1291"/>
                  <a:pt x="997" y="1291"/>
                  <a:pt x="1004" y="1292"/>
                </a:cubicBezTo>
                <a:cubicBezTo>
                  <a:pt x="1010" y="1292"/>
                  <a:pt x="1015" y="1293"/>
                  <a:pt x="1020" y="1293"/>
                </a:cubicBezTo>
                <a:cubicBezTo>
                  <a:pt x="1023" y="1293"/>
                  <a:pt x="1025" y="1294"/>
                  <a:pt x="1027" y="1294"/>
                </a:cubicBezTo>
                <a:cubicBezTo>
                  <a:pt x="1035" y="1294"/>
                  <a:pt x="1043" y="1295"/>
                  <a:pt x="1051" y="1295"/>
                </a:cubicBezTo>
                <a:cubicBezTo>
                  <a:pt x="1058" y="1296"/>
                  <a:pt x="1066" y="1296"/>
                  <a:pt x="1074" y="1297"/>
                </a:cubicBezTo>
                <a:cubicBezTo>
                  <a:pt x="1082" y="1297"/>
                  <a:pt x="1089" y="1298"/>
                  <a:pt x="1097" y="1298"/>
                </a:cubicBezTo>
                <a:cubicBezTo>
                  <a:pt x="1105" y="1299"/>
                  <a:pt x="1112" y="1299"/>
                  <a:pt x="1120" y="1300"/>
                </a:cubicBezTo>
                <a:cubicBezTo>
                  <a:pt x="1128" y="1300"/>
                  <a:pt x="1136" y="1301"/>
                  <a:pt x="1143" y="1301"/>
                </a:cubicBezTo>
                <a:cubicBezTo>
                  <a:pt x="1151" y="1301"/>
                  <a:pt x="1159" y="1302"/>
                  <a:pt x="1167" y="1302"/>
                </a:cubicBezTo>
                <a:cubicBezTo>
                  <a:pt x="1174" y="1303"/>
                  <a:pt x="1182" y="1303"/>
                  <a:pt x="1190" y="1303"/>
                </a:cubicBezTo>
                <a:cubicBezTo>
                  <a:pt x="1198" y="1304"/>
                  <a:pt x="1205" y="1304"/>
                  <a:pt x="1213" y="1305"/>
                </a:cubicBezTo>
                <a:cubicBezTo>
                  <a:pt x="1221" y="1305"/>
                  <a:pt x="1229" y="1305"/>
                  <a:pt x="1236" y="1306"/>
                </a:cubicBezTo>
                <a:cubicBezTo>
                  <a:pt x="1244" y="1306"/>
                  <a:pt x="1252" y="1307"/>
                  <a:pt x="1260" y="1307"/>
                </a:cubicBezTo>
                <a:cubicBezTo>
                  <a:pt x="1267" y="1307"/>
                  <a:pt x="1275" y="1308"/>
                  <a:pt x="1283" y="1308"/>
                </a:cubicBezTo>
                <a:cubicBezTo>
                  <a:pt x="1291" y="1309"/>
                  <a:pt x="1298" y="1309"/>
                  <a:pt x="1306" y="1310"/>
                </a:cubicBezTo>
                <a:cubicBezTo>
                  <a:pt x="1314" y="1310"/>
                  <a:pt x="1322" y="1310"/>
                  <a:pt x="1329" y="1311"/>
                </a:cubicBezTo>
                <a:cubicBezTo>
                  <a:pt x="1337" y="1311"/>
                  <a:pt x="1345" y="1312"/>
                  <a:pt x="1353" y="1312"/>
                </a:cubicBezTo>
                <a:cubicBezTo>
                  <a:pt x="1360" y="1313"/>
                  <a:pt x="1368" y="1313"/>
                  <a:pt x="1376" y="1313"/>
                </a:cubicBezTo>
                <a:cubicBezTo>
                  <a:pt x="1381" y="1314"/>
                  <a:pt x="1386" y="1314"/>
                  <a:pt x="1391" y="1314"/>
                </a:cubicBezTo>
                <a:cubicBezTo>
                  <a:pt x="1394" y="1315"/>
                  <a:pt x="1396" y="1315"/>
                  <a:pt x="1399" y="1315"/>
                </a:cubicBezTo>
                <a:cubicBezTo>
                  <a:pt x="1407" y="1315"/>
                  <a:pt x="1414" y="1316"/>
                  <a:pt x="1422" y="1316"/>
                </a:cubicBezTo>
                <a:cubicBezTo>
                  <a:pt x="1430" y="1317"/>
                  <a:pt x="1437" y="1318"/>
                  <a:pt x="1445" y="1318"/>
                </a:cubicBezTo>
                <a:cubicBezTo>
                  <a:pt x="1453" y="1319"/>
                  <a:pt x="1461" y="1319"/>
                  <a:pt x="1468" y="1320"/>
                </a:cubicBezTo>
                <a:cubicBezTo>
                  <a:pt x="1476" y="1320"/>
                  <a:pt x="1484" y="1321"/>
                  <a:pt x="1491" y="1322"/>
                </a:cubicBezTo>
                <a:cubicBezTo>
                  <a:pt x="1499" y="1322"/>
                  <a:pt x="1507" y="1323"/>
                  <a:pt x="1514" y="1324"/>
                </a:cubicBezTo>
                <a:cubicBezTo>
                  <a:pt x="1522" y="1324"/>
                  <a:pt x="1530" y="1325"/>
                  <a:pt x="1538" y="1326"/>
                </a:cubicBezTo>
                <a:cubicBezTo>
                  <a:pt x="1545" y="1326"/>
                  <a:pt x="1553" y="1327"/>
                  <a:pt x="1561" y="1328"/>
                </a:cubicBezTo>
                <a:cubicBezTo>
                  <a:pt x="1564" y="1328"/>
                  <a:pt x="1568" y="1329"/>
                  <a:pt x="1572" y="1329"/>
                </a:cubicBezTo>
                <a:cubicBezTo>
                  <a:pt x="1576" y="1329"/>
                  <a:pt x="1580" y="1330"/>
                  <a:pt x="1583" y="1330"/>
                </a:cubicBezTo>
                <a:cubicBezTo>
                  <a:pt x="1591" y="1331"/>
                  <a:pt x="1599" y="1332"/>
                  <a:pt x="1606" y="1333"/>
                </a:cubicBezTo>
                <a:cubicBezTo>
                  <a:pt x="1614" y="1334"/>
                  <a:pt x="1622" y="1335"/>
                  <a:pt x="1629" y="1336"/>
                </a:cubicBezTo>
                <a:cubicBezTo>
                  <a:pt x="1637" y="1337"/>
                  <a:pt x="1644" y="1338"/>
                  <a:pt x="1652" y="1339"/>
                </a:cubicBezTo>
                <a:cubicBezTo>
                  <a:pt x="1655" y="1339"/>
                  <a:pt x="1658" y="1339"/>
                  <a:pt x="1660" y="1340"/>
                </a:cubicBezTo>
                <a:cubicBezTo>
                  <a:pt x="1665" y="1341"/>
                  <a:pt x="1670" y="1341"/>
                  <a:pt x="1675" y="1342"/>
                </a:cubicBezTo>
                <a:cubicBezTo>
                  <a:pt x="1682" y="1343"/>
                  <a:pt x="1690" y="1344"/>
                  <a:pt x="1697" y="1346"/>
                </a:cubicBezTo>
                <a:cubicBezTo>
                  <a:pt x="1705" y="1347"/>
                  <a:pt x="1713" y="1348"/>
                  <a:pt x="1720" y="1350"/>
                </a:cubicBezTo>
                <a:cubicBezTo>
                  <a:pt x="1728" y="1351"/>
                  <a:pt x="1735" y="1353"/>
                  <a:pt x="1742" y="1354"/>
                </a:cubicBezTo>
                <a:cubicBezTo>
                  <a:pt x="1744" y="1355"/>
                  <a:pt x="1746" y="1355"/>
                  <a:pt x="1747" y="1355"/>
                </a:cubicBezTo>
                <a:cubicBezTo>
                  <a:pt x="1753" y="1356"/>
                  <a:pt x="1759" y="1358"/>
                  <a:pt x="1765" y="1359"/>
                </a:cubicBezTo>
                <a:cubicBezTo>
                  <a:pt x="1772" y="1361"/>
                  <a:pt x="1780" y="1363"/>
                  <a:pt x="1787" y="1364"/>
                </a:cubicBezTo>
                <a:cubicBezTo>
                  <a:pt x="1795" y="1366"/>
                  <a:pt x="1802" y="1368"/>
                  <a:pt x="1809" y="1370"/>
                </a:cubicBezTo>
                <a:cubicBezTo>
                  <a:pt x="1817" y="1372"/>
                  <a:pt x="1824" y="1374"/>
                  <a:pt x="1831" y="1377"/>
                </a:cubicBezTo>
                <a:cubicBezTo>
                  <a:pt x="1839" y="1379"/>
                  <a:pt x="1846" y="1381"/>
                  <a:pt x="1853" y="1384"/>
                </a:cubicBezTo>
                <a:cubicBezTo>
                  <a:pt x="1860" y="1386"/>
                  <a:pt x="1868" y="1389"/>
                  <a:pt x="1875" y="1391"/>
                </a:cubicBezTo>
                <a:cubicBezTo>
                  <a:pt x="1882" y="1394"/>
                  <a:pt x="1889" y="1397"/>
                  <a:pt x="1896" y="1400"/>
                </a:cubicBezTo>
                <a:cubicBezTo>
                  <a:pt x="1902" y="1402"/>
                  <a:pt x="1907" y="1404"/>
                  <a:pt x="1912" y="1406"/>
                </a:cubicBezTo>
                <a:cubicBezTo>
                  <a:pt x="1914" y="1407"/>
                  <a:pt x="1916" y="1408"/>
                  <a:pt x="1918" y="1409"/>
                </a:cubicBezTo>
                <a:cubicBezTo>
                  <a:pt x="1922" y="1411"/>
                  <a:pt x="1927" y="1413"/>
                  <a:pt x="1931" y="1415"/>
                </a:cubicBezTo>
                <a:cubicBezTo>
                  <a:pt x="1939" y="1419"/>
                  <a:pt x="1939" y="1419"/>
                  <a:pt x="1939" y="1419"/>
                </a:cubicBezTo>
                <a:cubicBezTo>
                  <a:pt x="1940" y="1420"/>
                  <a:pt x="1940" y="1420"/>
                  <a:pt x="1940" y="1420"/>
                </a:cubicBezTo>
                <a:cubicBezTo>
                  <a:pt x="1950" y="1425"/>
                  <a:pt x="1950" y="1425"/>
                  <a:pt x="1950" y="1425"/>
                </a:cubicBezTo>
                <a:cubicBezTo>
                  <a:pt x="1954" y="1428"/>
                  <a:pt x="1954" y="1428"/>
                  <a:pt x="1954" y="1428"/>
                </a:cubicBezTo>
                <a:cubicBezTo>
                  <a:pt x="1957" y="1429"/>
                  <a:pt x="1957" y="1429"/>
                  <a:pt x="1957" y="1429"/>
                </a:cubicBezTo>
                <a:cubicBezTo>
                  <a:pt x="1959" y="1430"/>
                  <a:pt x="1959" y="1430"/>
                  <a:pt x="1959" y="1430"/>
                </a:cubicBezTo>
                <a:cubicBezTo>
                  <a:pt x="1960" y="1431"/>
                  <a:pt x="1960" y="1431"/>
                  <a:pt x="1960" y="1431"/>
                </a:cubicBezTo>
                <a:cubicBezTo>
                  <a:pt x="1968" y="1436"/>
                  <a:pt x="1968" y="1436"/>
                  <a:pt x="1968" y="1436"/>
                </a:cubicBezTo>
                <a:cubicBezTo>
                  <a:pt x="1972" y="1438"/>
                  <a:pt x="1976" y="1440"/>
                  <a:pt x="1980" y="1443"/>
                </a:cubicBezTo>
                <a:cubicBezTo>
                  <a:pt x="1982" y="1444"/>
                  <a:pt x="1984" y="1445"/>
                  <a:pt x="1986" y="1446"/>
                </a:cubicBezTo>
                <a:cubicBezTo>
                  <a:pt x="1991" y="1449"/>
                  <a:pt x="1991" y="1449"/>
                  <a:pt x="1991" y="1449"/>
                </a:cubicBezTo>
                <a:cubicBezTo>
                  <a:pt x="1995" y="1452"/>
                  <a:pt x="1995" y="1452"/>
                  <a:pt x="1995" y="1452"/>
                </a:cubicBezTo>
                <a:cubicBezTo>
                  <a:pt x="2001" y="1456"/>
                  <a:pt x="2001" y="1456"/>
                  <a:pt x="2001" y="1456"/>
                </a:cubicBezTo>
                <a:cubicBezTo>
                  <a:pt x="2004" y="1458"/>
                  <a:pt x="2004" y="1458"/>
                  <a:pt x="2004" y="1458"/>
                </a:cubicBezTo>
                <a:cubicBezTo>
                  <a:pt x="2010" y="1462"/>
                  <a:pt x="2015" y="1465"/>
                  <a:pt x="2021" y="1469"/>
                </a:cubicBezTo>
                <a:cubicBezTo>
                  <a:pt x="2021" y="1469"/>
                  <a:pt x="2021" y="1469"/>
                  <a:pt x="2021" y="1469"/>
                </a:cubicBezTo>
                <a:cubicBezTo>
                  <a:pt x="2027" y="1473"/>
                  <a:pt x="2033" y="1477"/>
                  <a:pt x="2038" y="1482"/>
                </a:cubicBezTo>
                <a:cubicBezTo>
                  <a:pt x="2039" y="1482"/>
                  <a:pt x="2040" y="1483"/>
                  <a:pt x="2041" y="1484"/>
                </a:cubicBezTo>
                <a:cubicBezTo>
                  <a:pt x="2046" y="1487"/>
                  <a:pt x="2050" y="1490"/>
                  <a:pt x="2055" y="1494"/>
                </a:cubicBezTo>
                <a:cubicBezTo>
                  <a:pt x="2057" y="1496"/>
                  <a:pt x="2059" y="1498"/>
                  <a:pt x="2061" y="1499"/>
                </a:cubicBezTo>
                <a:cubicBezTo>
                  <a:pt x="2064" y="1502"/>
                  <a:pt x="2067" y="1505"/>
                  <a:pt x="2071" y="1507"/>
                </a:cubicBezTo>
                <a:cubicBezTo>
                  <a:pt x="2073" y="1509"/>
                  <a:pt x="2076" y="1512"/>
                  <a:pt x="2078" y="1514"/>
                </a:cubicBezTo>
                <a:cubicBezTo>
                  <a:pt x="2081" y="1516"/>
                  <a:pt x="2081" y="1516"/>
                  <a:pt x="2081" y="1516"/>
                </a:cubicBezTo>
                <a:cubicBezTo>
                  <a:pt x="2086" y="1521"/>
                  <a:pt x="2086" y="1521"/>
                  <a:pt x="2086" y="1521"/>
                </a:cubicBezTo>
                <a:cubicBezTo>
                  <a:pt x="2090" y="1525"/>
                  <a:pt x="2095" y="1529"/>
                  <a:pt x="2099" y="1533"/>
                </a:cubicBezTo>
                <a:cubicBezTo>
                  <a:pt x="2103" y="1537"/>
                  <a:pt x="2107" y="1542"/>
                  <a:pt x="2111" y="1546"/>
                </a:cubicBezTo>
                <a:cubicBezTo>
                  <a:pt x="2116" y="1551"/>
                  <a:pt x="2116" y="1551"/>
                  <a:pt x="2116" y="1551"/>
                </a:cubicBezTo>
                <a:cubicBezTo>
                  <a:pt x="2118" y="1553"/>
                  <a:pt x="2118" y="1553"/>
                  <a:pt x="2118" y="1553"/>
                </a:cubicBezTo>
                <a:cubicBezTo>
                  <a:pt x="2120" y="1556"/>
                  <a:pt x="2122" y="1558"/>
                  <a:pt x="2124" y="1561"/>
                </a:cubicBezTo>
                <a:cubicBezTo>
                  <a:pt x="2128" y="1565"/>
                  <a:pt x="2131" y="1569"/>
                  <a:pt x="2135" y="1573"/>
                </a:cubicBezTo>
                <a:cubicBezTo>
                  <a:pt x="2135" y="1574"/>
                  <a:pt x="2136" y="1575"/>
                  <a:pt x="2137" y="1577"/>
                </a:cubicBezTo>
                <a:cubicBezTo>
                  <a:pt x="2141" y="1582"/>
                  <a:pt x="2145" y="1587"/>
                  <a:pt x="2149" y="1593"/>
                </a:cubicBezTo>
                <a:cubicBezTo>
                  <a:pt x="2152" y="1598"/>
                  <a:pt x="2152" y="1598"/>
                  <a:pt x="2152" y="1598"/>
                </a:cubicBezTo>
                <a:cubicBezTo>
                  <a:pt x="2155" y="1601"/>
                  <a:pt x="2155" y="1601"/>
                  <a:pt x="2155" y="1601"/>
                </a:cubicBezTo>
                <a:cubicBezTo>
                  <a:pt x="2156" y="1604"/>
                  <a:pt x="2158" y="1607"/>
                  <a:pt x="2160" y="1610"/>
                </a:cubicBezTo>
                <a:cubicBezTo>
                  <a:pt x="2163" y="1615"/>
                  <a:pt x="2166" y="1620"/>
                  <a:pt x="2169" y="1626"/>
                </a:cubicBezTo>
                <a:cubicBezTo>
                  <a:pt x="2170" y="1626"/>
                  <a:pt x="2170" y="1626"/>
                  <a:pt x="2170" y="1627"/>
                </a:cubicBezTo>
                <a:cubicBezTo>
                  <a:pt x="2173" y="1633"/>
                  <a:pt x="2176" y="1639"/>
                  <a:pt x="2179" y="1644"/>
                </a:cubicBezTo>
                <a:cubicBezTo>
                  <a:pt x="2181" y="1649"/>
                  <a:pt x="2183" y="1654"/>
                  <a:pt x="2185" y="1658"/>
                </a:cubicBezTo>
                <a:cubicBezTo>
                  <a:pt x="2186" y="1660"/>
                  <a:pt x="2186" y="1661"/>
                  <a:pt x="2187" y="1662"/>
                </a:cubicBezTo>
                <a:cubicBezTo>
                  <a:pt x="2189" y="1669"/>
                  <a:pt x="2192" y="1675"/>
                  <a:pt x="2194" y="1681"/>
                </a:cubicBezTo>
                <a:cubicBezTo>
                  <a:pt x="2196" y="1686"/>
                  <a:pt x="2198" y="1692"/>
                  <a:pt x="2199" y="1698"/>
                </a:cubicBezTo>
                <a:cubicBezTo>
                  <a:pt x="2200" y="1698"/>
                  <a:pt x="2200" y="1699"/>
                  <a:pt x="2200" y="1699"/>
                </a:cubicBezTo>
                <a:cubicBezTo>
                  <a:pt x="2202" y="1706"/>
                  <a:pt x="2203" y="1712"/>
                  <a:pt x="2205" y="1718"/>
                </a:cubicBezTo>
                <a:cubicBezTo>
                  <a:pt x="2205" y="1722"/>
                  <a:pt x="2206" y="1725"/>
                  <a:pt x="2207" y="1728"/>
                </a:cubicBezTo>
                <a:cubicBezTo>
                  <a:pt x="2208" y="1737"/>
                  <a:pt x="2208" y="1737"/>
                  <a:pt x="2208" y="1737"/>
                </a:cubicBezTo>
                <a:cubicBezTo>
                  <a:pt x="2210" y="1747"/>
                  <a:pt x="2210" y="1747"/>
                  <a:pt x="2210" y="1747"/>
                </a:cubicBezTo>
                <a:cubicBezTo>
                  <a:pt x="2211" y="1750"/>
                  <a:pt x="2211" y="1750"/>
                  <a:pt x="2211" y="1750"/>
                </a:cubicBezTo>
                <a:cubicBezTo>
                  <a:pt x="2211" y="1752"/>
                  <a:pt x="2211" y="1752"/>
                  <a:pt x="2211" y="1752"/>
                </a:cubicBezTo>
                <a:cubicBezTo>
                  <a:pt x="2211" y="1757"/>
                  <a:pt x="2211" y="1757"/>
                  <a:pt x="2211" y="1757"/>
                </a:cubicBezTo>
                <a:cubicBezTo>
                  <a:pt x="2212" y="1763"/>
                  <a:pt x="2212" y="1769"/>
                  <a:pt x="2213" y="1776"/>
                </a:cubicBezTo>
                <a:cubicBezTo>
                  <a:pt x="2214" y="1782"/>
                  <a:pt x="2213" y="1789"/>
                  <a:pt x="2214" y="1795"/>
                </a:cubicBezTo>
                <a:cubicBezTo>
                  <a:pt x="2214" y="1805"/>
                  <a:pt x="2214" y="1805"/>
                  <a:pt x="2214" y="1805"/>
                </a:cubicBezTo>
                <a:cubicBezTo>
                  <a:pt x="2214" y="1814"/>
                  <a:pt x="2214" y="1814"/>
                  <a:pt x="2214" y="1814"/>
                </a:cubicBezTo>
                <a:cubicBezTo>
                  <a:pt x="2213" y="1820"/>
                  <a:pt x="2213" y="1827"/>
                  <a:pt x="2213" y="1833"/>
                </a:cubicBezTo>
                <a:cubicBezTo>
                  <a:pt x="2212" y="1837"/>
                  <a:pt x="2212" y="1842"/>
                  <a:pt x="2211" y="1846"/>
                </a:cubicBezTo>
                <a:cubicBezTo>
                  <a:pt x="2211" y="1854"/>
                  <a:pt x="2210" y="1863"/>
                  <a:pt x="2208" y="1871"/>
                </a:cubicBezTo>
                <a:cubicBezTo>
                  <a:pt x="2207" y="1877"/>
                  <a:pt x="2207" y="1883"/>
                  <a:pt x="2205" y="1889"/>
                </a:cubicBezTo>
                <a:cubicBezTo>
                  <a:pt x="2204" y="1896"/>
                  <a:pt x="2203" y="1902"/>
                  <a:pt x="2201" y="1908"/>
                </a:cubicBezTo>
                <a:cubicBezTo>
                  <a:pt x="2200" y="1914"/>
                  <a:pt x="2198" y="1920"/>
                  <a:pt x="2197" y="1926"/>
                </a:cubicBezTo>
                <a:cubicBezTo>
                  <a:pt x="2195" y="1932"/>
                  <a:pt x="2194" y="1938"/>
                  <a:pt x="2192" y="1944"/>
                </a:cubicBezTo>
                <a:cubicBezTo>
                  <a:pt x="2190" y="1950"/>
                  <a:pt x="2188" y="1956"/>
                  <a:pt x="2186" y="1962"/>
                </a:cubicBezTo>
                <a:cubicBezTo>
                  <a:pt x="2184" y="1971"/>
                  <a:pt x="2184" y="1971"/>
                  <a:pt x="2184" y="1971"/>
                </a:cubicBezTo>
                <a:cubicBezTo>
                  <a:pt x="2181" y="1979"/>
                  <a:pt x="2181" y="1979"/>
                  <a:pt x="2181" y="1979"/>
                </a:cubicBezTo>
                <a:cubicBezTo>
                  <a:pt x="2180" y="1981"/>
                  <a:pt x="2180" y="1982"/>
                  <a:pt x="2179" y="1984"/>
                </a:cubicBezTo>
                <a:cubicBezTo>
                  <a:pt x="2177" y="1988"/>
                  <a:pt x="2176" y="1992"/>
                  <a:pt x="2174" y="1997"/>
                </a:cubicBezTo>
                <a:cubicBezTo>
                  <a:pt x="2174" y="1998"/>
                  <a:pt x="2174" y="1998"/>
                  <a:pt x="2173" y="1999"/>
                </a:cubicBezTo>
                <a:cubicBezTo>
                  <a:pt x="2197" y="1999"/>
                  <a:pt x="2197" y="1999"/>
                  <a:pt x="2197" y="1999"/>
                </a:cubicBezTo>
                <a:cubicBezTo>
                  <a:pt x="2198" y="1996"/>
                  <a:pt x="2199" y="1992"/>
                  <a:pt x="2200" y="1989"/>
                </a:cubicBezTo>
                <a:lnTo>
                  <a:pt x="2204" y="19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273AB230-9815-F7DF-4057-9017706DEF60}"/>
              </a:ext>
            </a:extLst>
          </p:cNvPr>
          <p:cNvSpPr>
            <a:spLocks/>
          </p:cNvSpPr>
          <p:nvPr/>
        </p:nvSpPr>
        <p:spPr bwMode="auto">
          <a:xfrm>
            <a:off x="961089" y="3725901"/>
            <a:ext cx="145171" cy="471807"/>
          </a:xfrm>
          <a:custGeom>
            <a:avLst/>
            <a:gdLst>
              <a:gd name="T0" fmla="*/ 50 w 57"/>
              <a:gd name="T1" fmla="*/ 170 h 187"/>
              <a:gd name="T2" fmla="*/ 43 w 57"/>
              <a:gd name="T3" fmla="*/ 160 h 187"/>
              <a:gd name="T4" fmla="*/ 37 w 57"/>
              <a:gd name="T5" fmla="*/ 149 h 187"/>
              <a:gd name="T6" fmla="*/ 36 w 57"/>
              <a:gd name="T7" fmla="*/ 147 h 187"/>
              <a:gd name="T8" fmla="*/ 36 w 57"/>
              <a:gd name="T9" fmla="*/ 146 h 187"/>
              <a:gd name="T10" fmla="*/ 31 w 57"/>
              <a:gd name="T11" fmla="*/ 136 h 187"/>
              <a:gd name="T12" fmla="*/ 27 w 57"/>
              <a:gd name="T13" fmla="*/ 125 h 187"/>
              <a:gd name="T14" fmla="*/ 26 w 57"/>
              <a:gd name="T15" fmla="*/ 121 h 187"/>
              <a:gd name="T16" fmla="*/ 23 w 57"/>
              <a:gd name="T17" fmla="*/ 113 h 187"/>
              <a:gd name="T18" fmla="*/ 22 w 57"/>
              <a:gd name="T19" fmla="*/ 108 h 187"/>
              <a:gd name="T20" fmla="*/ 21 w 57"/>
              <a:gd name="T21" fmla="*/ 102 h 187"/>
              <a:gd name="T22" fmla="*/ 21 w 57"/>
              <a:gd name="T23" fmla="*/ 101 h 187"/>
              <a:gd name="T24" fmla="*/ 18 w 57"/>
              <a:gd name="T25" fmla="*/ 78 h 187"/>
              <a:gd name="T26" fmla="*/ 18 w 57"/>
              <a:gd name="T27" fmla="*/ 51 h 187"/>
              <a:gd name="T28" fmla="*/ 33 w 57"/>
              <a:gd name="T29" fmla="*/ 0 h 187"/>
              <a:gd name="T30" fmla="*/ 27 w 57"/>
              <a:gd name="T31" fmla="*/ 0 h 187"/>
              <a:gd name="T32" fmla="*/ 25 w 57"/>
              <a:gd name="T33" fmla="*/ 0 h 187"/>
              <a:gd name="T34" fmla="*/ 18 w 57"/>
              <a:gd name="T35" fmla="*/ 0 h 187"/>
              <a:gd name="T36" fmla="*/ 14 w 57"/>
              <a:gd name="T37" fmla="*/ 0 h 187"/>
              <a:gd name="T38" fmla="*/ 2 w 57"/>
              <a:gd name="T39" fmla="*/ 49 h 187"/>
              <a:gd name="T40" fmla="*/ 1 w 57"/>
              <a:gd name="T41" fmla="*/ 73 h 187"/>
              <a:gd name="T42" fmla="*/ 3 w 57"/>
              <a:gd name="T43" fmla="*/ 95 h 187"/>
              <a:gd name="T44" fmla="*/ 3 w 57"/>
              <a:gd name="T45" fmla="*/ 100 h 187"/>
              <a:gd name="T46" fmla="*/ 4 w 57"/>
              <a:gd name="T47" fmla="*/ 104 h 187"/>
              <a:gd name="T48" fmla="*/ 7 w 57"/>
              <a:gd name="T49" fmla="*/ 117 h 187"/>
              <a:gd name="T50" fmla="*/ 8 w 57"/>
              <a:gd name="T51" fmla="*/ 119 h 187"/>
              <a:gd name="T52" fmla="*/ 11 w 57"/>
              <a:gd name="T53" fmla="*/ 130 h 187"/>
              <a:gd name="T54" fmla="*/ 13 w 57"/>
              <a:gd name="T55" fmla="*/ 136 h 187"/>
              <a:gd name="T56" fmla="*/ 15 w 57"/>
              <a:gd name="T57" fmla="*/ 140 h 187"/>
              <a:gd name="T58" fmla="*/ 19 w 57"/>
              <a:gd name="T59" fmla="*/ 150 h 187"/>
              <a:gd name="T60" fmla="*/ 21 w 57"/>
              <a:gd name="T61" fmla="*/ 154 h 187"/>
              <a:gd name="T62" fmla="*/ 25 w 57"/>
              <a:gd name="T63" fmla="*/ 162 h 187"/>
              <a:gd name="T64" fmla="*/ 30 w 57"/>
              <a:gd name="T65" fmla="*/ 171 h 187"/>
              <a:gd name="T66" fmla="*/ 31 w 57"/>
              <a:gd name="T67" fmla="*/ 172 h 187"/>
              <a:gd name="T68" fmla="*/ 38 w 57"/>
              <a:gd name="T69" fmla="*/ 182 h 187"/>
              <a:gd name="T70" fmla="*/ 42 w 57"/>
              <a:gd name="T71" fmla="*/ 187 h 187"/>
              <a:gd name="T72" fmla="*/ 47 w 57"/>
              <a:gd name="T73" fmla="*/ 184 h 187"/>
              <a:gd name="T74" fmla="*/ 50 w 57"/>
              <a:gd name="T75" fmla="*/ 182 h 187"/>
              <a:gd name="T76" fmla="*/ 57 w 57"/>
              <a:gd name="T77" fmla="*/ 179 h 187"/>
              <a:gd name="T78" fmla="*/ 52 w 57"/>
              <a:gd name="T79" fmla="*/ 173 h 187"/>
              <a:gd name="T80" fmla="*/ 50 w 57"/>
              <a:gd name="T8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187">
                <a:moveTo>
                  <a:pt x="50" y="170"/>
                </a:moveTo>
                <a:cubicBezTo>
                  <a:pt x="48" y="167"/>
                  <a:pt x="45" y="163"/>
                  <a:pt x="43" y="160"/>
                </a:cubicBezTo>
                <a:cubicBezTo>
                  <a:pt x="41" y="156"/>
                  <a:pt x="39" y="153"/>
                  <a:pt x="37" y="149"/>
                </a:cubicBezTo>
                <a:cubicBezTo>
                  <a:pt x="37" y="148"/>
                  <a:pt x="36" y="148"/>
                  <a:pt x="36" y="147"/>
                </a:cubicBezTo>
                <a:cubicBezTo>
                  <a:pt x="36" y="147"/>
                  <a:pt x="36" y="147"/>
                  <a:pt x="36" y="146"/>
                </a:cubicBezTo>
                <a:cubicBezTo>
                  <a:pt x="34" y="143"/>
                  <a:pt x="32" y="140"/>
                  <a:pt x="31" y="136"/>
                </a:cubicBezTo>
                <a:cubicBezTo>
                  <a:pt x="29" y="132"/>
                  <a:pt x="28" y="129"/>
                  <a:pt x="27" y="125"/>
                </a:cubicBezTo>
                <a:cubicBezTo>
                  <a:pt x="26" y="123"/>
                  <a:pt x="26" y="122"/>
                  <a:pt x="26" y="121"/>
                </a:cubicBezTo>
                <a:cubicBezTo>
                  <a:pt x="25" y="118"/>
                  <a:pt x="24" y="116"/>
                  <a:pt x="23" y="113"/>
                </a:cubicBezTo>
                <a:cubicBezTo>
                  <a:pt x="23" y="111"/>
                  <a:pt x="23" y="110"/>
                  <a:pt x="22" y="108"/>
                </a:cubicBezTo>
                <a:cubicBezTo>
                  <a:pt x="22" y="106"/>
                  <a:pt x="21" y="104"/>
                  <a:pt x="21" y="102"/>
                </a:cubicBezTo>
                <a:cubicBezTo>
                  <a:pt x="21" y="102"/>
                  <a:pt x="21" y="101"/>
                  <a:pt x="21" y="101"/>
                </a:cubicBezTo>
                <a:cubicBezTo>
                  <a:pt x="19" y="93"/>
                  <a:pt x="18" y="85"/>
                  <a:pt x="18" y="78"/>
                </a:cubicBezTo>
                <a:cubicBezTo>
                  <a:pt x="17" y="69"/>
                  <a:pt x="17" y="60"/>
                  <a:pt x="18" y="51"/>
                </a:cubicBezTo>
                <a:cubicBezTo>
                  <a:pt x="20" y="34"/>
                  <a:pt x="25" y="17"/>
                  <a:pt x="33" y="0"/>
                </a:cubicBezTo>
                <a:cubicBezTo>
                  <a:pt x="27" y="0"/>
                  <a:pt x="27" y="0"/>
                  <a:pt x="27" y="0"/>
                </a:cubicBezTo>
                <a:cubicBezTo>
                  <a:pt x="25" y="0"/>
                  <a:pt x="25" y="0"/>
                  <a:pt x="25" y="0"/>
                </a:cubicBezTo>
                <a:cubicBezTo>
                  <a:pt x="18" y="0"/>
                  <a:pt x="18" y="0"/>
                  <a:pt x="18" y="0"/>
                </a:cubicBezTo>
                <a:cubicBezTo>
                  <a:pt x="14" y="0"/>
                  <a:pt x="14" y="0"/>
                  <a:pt x="14" y="0"/>
                </a:cubicBezTo>
                <a:cubicBezTo>
                  <a:pt x="8" y="16"/>
                  <a:pt x="3" y="32"/>
                  <a:pt x="2" y="49"/>
                </a:cubicBezTo>
                <a:cubicBezTo>
                  <a:pt x="1" y="57"/>
                  <a:pt x="0" y="65"/>
                  <a:pt x="1" y="73"/>
                </a:cubicBezTo>
                <a:cubicBezTo>
                  <a:pt x="1" y="80"/>
                  <a:pt x="2" y="88"/>
                  <a:pt x="3" y="95"/>
                </a:cubicBezTo>
                <a:cubicBezTo>
                  <a:pt x="3" y="97"/>
                  <a:pt x="3" y="98"/>
                  <a:pt x="3" y="100"/>
                </a:cubicBezTo>
                <a:cubicBezTo>
                  <a:pt x="4" y="101"/>
                  <a:pt x="4" y="103"/>
                  <a:pt x="4" y="104"/>
                </a:cubicBezTo>
                <a:cubicBezTo>
                  <a:pt x="5" y="108"/>
                  <a:pt x="6" y="113"/>
                  <a:pt x="7" y="117"/>
                </a:cubicBezTo>
                <a:cubicBezTo>
                  <a:pt x="7" y="118"/>
                  <a:pt x="8" y="118"/>
                  <a:pt x="8" y="119"/>
                </a:cubicBezTo>
                <a:cubicBezTo>
                  <a:pt x="9" y="123"/>
                  <a:pt x="10" y="127"/>
                  <a:pt x="11" y="130"/>
                </a:cubicBezTo>
                <a:cubicBezTo>
                  <a:pt x="12" y="132"/>
                  <a:pt x="12" y="134"/>
                  <a:pt x="13" y="136"/>
                </a:cubicBezTo>
                <a:cubicBezTo>
                  <a:pt x="14" y="137"/>
                  <a:pt x="14" y="139"/>
                  <a:pt x="15" y="140"/>
                </a:cubicBezTo>
                <a:cubicBezTo>
                  <a:pt x="16" y="143"/>
                  <a:pt x="17" y="147"/>
                  <a:pt x="19" y="150"/>
                </a:cubicBezTo>
                <a:cubicBezTo>
                  <a:pt x="19" y="151"/>
                  <a:pt x="20" y="152"/>
                  <a:pt x="21" y="154"/>
                </a:cubicBezTo>
                <a:cubicBezTo>
                  <a:pt x="22" y="156"/>
                  <a:pt x="23" y="159"/>
                  <a:pt x="25" y="162"/>
                </a:cubicBezTo>
                <a:cubicBezTo>
                  <a:pt x="27" y="165"/>
                  <a:pt x="28" y="168"/>
                  <a:pt x="30" y="171"/>
                </a:cubicBezTo>
                <a:cubicBezTo>
                  <a:pt x="31" y="171"/>
                  <a:pt x="31" y="172"/>
                  <a:pt x="31" y="172"/>
                </a:cubicBezTo>
                <a:cubicBezTo>
                  <a:pt x="34" y="176"/>
                  <a:pt x="36" y="179"/>
                  <a:pt x="38" y="182"/>
                </a:cubicBezTo>
                <a:cubicBezTo>
                  <a:pt x="39" y="183"/>
                  <a:pt x="41" y="185"/>
                  <a:pt x="42" y="187"/>
                </a:cubicBezTo>
                <a:cubicBezTo>
                  <a:pt x="44" y="186"/>
                  <a:pt x="45" y="185"/>
                  <a:pt x="47" y="184"/>
                </a:cubicBezTo>
                <a:cubicBezTo>
                  <a:pt x="48" y="184"/>
                  <a:pt x="49" y="183"/>
                  <a:pt x="50" y="182"/>
                </a:cubicBezTo>
                <a:cubicBezTo>
                  <a:pt x="52" y="181"/>
                  <a:pt x="55" y="180"/>
                  <a:pt x="57" y="179"/>
                </a:cubicBezTo>
                <a:cubicBezTo>
                  <a:pt x="55" y="177"/>
                  <a:pt x="54" y="175"/>
                  <a:pt x="52" y="173"/>
                </a:cubicBezTo>
                <a:cubicBezTo>
                  <a:pt x="52" y="172"/>
                  <a:pt x="51" y="171"/>
                  <a:pt x="50" y="17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2F364408-4CDF-71D7-3152-6A615DF9052A}"/>
              </a:ext>
            </a:extLst>
          </p:cNvPr>
          <p:cNvSpPr>
            <a:spLocks/>
          </p:cNvSpPr>
          <p:nvPr/>
        </p:nvSpPr>
        <p:spPr bwMode="auto">
          <a:xfrm>
            <a:off x="1110995" y="3291965"/>
            <a:ext cx="451294" cy="266674"/>
          </a:xfrm>
          <a:custGeom>
            <a:avLst/>
            <a:gdLst>
              <a:gd name="T0" fmla="*/ 74 w 179"/>
              <a:gd name="T1" fmla="*/ 66 h 106"/>
              <a:gd name="T2" fmla="*/ 83 w 179"/>
              <a:gd name="T3" fmla="*/ 60 h 106"/>
              <a:gd name="T4" fmla="*/ 85 w 179"/>
              <a:gd name="T5" fmla="*/ 59 h 106"/>
              <a:gd name="T6" fmla="*/ 95 w 179"/>
              <a:gd name="T7" fmla="*/ 53 h 106"/>
              <a:gd name="T8" fmla="*/ 106 w 179"/>
              <a:gd name="T9" fmla="*/ 47 h 106"/>
              <a:gd name="T10" fmla="*/ 110 w 179"/>
              <a:gd name="T11" fmla="*/ 45 h 106"/>
              <a:gd name="T12" fmla="*/ 116 w 179"/>
              <a:gd name="T13" fmla="*/ 41 h 106"/>
              <a:gd name="T14" fmla="*/ 127 w 179"/>
              <a:gd name="T15" fmla="*/ 35 h 106"/>
              <a:gd name="T16" fmla="*/ 135 w 179"/>
              <a:gd name="T17" fmla="*/ 31 h 106"/>
              <a:gd name="T18" fmla="*/ 137 w 179"/>
              <a:gd name="T19" fmla="*/ 30 h 106"/>
              <a:gd name="T20" fmla="*/ 147 w 179"/>
              <a:gd name="T21" fmla="*/ 25 h 106"/>
              <a:gd name="T22" fmla="*/ 153 w 179"/>
              <a:gd name="T23" fmla="*/ 22 h 106"/>
              <a:gd name="T24" fmla="*/ 157 w 179"/>
              <a:gd name="T25" fmla="*/ 20 h 106"/>
              <a:gd name="T26" fmla="*/ 161 w 179"/>
              <a:gd name="T27" fmla="*/ 18 h 106"/>
              <a:gd name="T28" fmla="*/ 168 w 179"/>
              <a:gd name="T29" fmla="*/ 15 h 106"/>
              <a:gd name="T30" fmla="*/ 178 w 179"/>
              <a:gd name="T31" fmla="*/ 11 h 106"/>
              <a:gd name="T32" fmla="*/ 179 w 179"/>
              <a:gd name="T33" fmla="*/ 10 h 106"/>
              <a:gd name="T34" fmla="*/ 178 w 179"/>
              <a:gd name="T35" fmla="*/ 9 h 106"/>
              <a:gd name="T36" fmla="*/ 173 w 179"/>
              <a:gd name="T37" fmla="*/ 5 h 106"/>
              <a:gd name="T38" fmla="*/ 170 w 179"/>
              <a:gd name="T39" fmla="*/ 4 h 106"/>
              <a:gd name="T40" fmla="*/ 165 w 179"/>
              <a:gd name="T41" fmla="*/ 1 h 106"/>
              <a:gd name="T42" fmla="*/ 162 w 179"/>
              <a:gd name="T43" fmla="*/ 0 h 106"/>
              <a:gd name="T44" fmla="*/ 161 w 179"/>
              <a:gd name="T45" fmla="*/ 0 h 106"/>
              <a:gd name="T46" fmla="*/ 152 w 179"/>
              <a:gd name="T47" fmla="*/ 3 h 106"/>
              <a:gd name="T48" fmla="*/ 146 w 179"/>
              <a:gd name="T49" fmla="*/ 6 h 106"/>
              <a:gd name="T50" fmla="*/ 142 w 179"/>
              <a:gd name="T51" fmla="*/ 8 h 106"/>
              <a:gd name="T52" fmla="*/ 141 w 179"/>
              <a:gd name="T53" fmla="*/ 9 h 106"/>
              <a:gd name="T54" fmla="*/ 132 w 179"/>
              <a:gd name="T55" fmla="*/ 13 h 106"/>
              <a:gd name="T56" fmla="*/ 122 w 179"/>
              <a:gd name="T57" fmla="*/ 18 h 106"/>
              <a:gd name="T58" fmla="*/ 115 w 179"/>
              <a:gd name="T59" fmla="*/ 22 h 106"/>
              <a:gd name="T60" fmla="*/ 111 w 179"/>
              <a:gd name="T61" fmla="*/ 24 h 106"/>
              <a:gd name="T62" fmla="*/ 101 w 179"/>
              <a:gd name="T63" fmla="*/ 30 h 106"/>
              <a:gd name="T64" fmla="*/ 90 w 179"/>
              <a:gd name="T65" fmla="*/ 36 h 106"/>
              <a:gd name="T66" fmla="*/ 89 w 179"/>
              <a:gd name="T67" fmla="*/ 37 h 106"/>
              <a:gd name="T68" fmla="*/ 80 w 179"/>
              <a:gd name="T69" fmla="*/ 42 h 106"/>
              <a:gd name="T70" fmla="*/ 69 w 179"/>
              <a:gd name="T71" fmla="*/ 49 h 106"/>
              <a:gd name="T72" fmla="*/ 62 w 179"/>
              <a:gd name="T73" fmla="*/ 54 h 106"/>
              <a:gd name="T74" fmla="*/ 59 w 179"/>
              <a:gd name="T75" fmla="*/ 56 h 106"/>
              <a:gd name="T76" fmla="*/ 48 w 179"/>
              <a:gd name="T77" fmla="*/ 64 h 106"/>
              <a:gd name="T78" fmla="*/ 37 w 179"/>
              <a:gd name="T79" fmla="*/ 72 h 106"/>
              <a:gd name="T80" fmla="*/ 36 w 179"/>
              <a:gd name="T81" fmla="*/ 72 h 106"/>
              <a:gd name="T82" fmla="*/ 35 w 179"/>
              <a:gd name="T83" fmla="*/ 74 h 106"/>
              <a:gd name="T84" fmla="*/ 25 w 179"/>
              <a:gd name="T85" fmla="*/ 82 h 106"/>
              <a:gd name="T86" fmla="*/ 14 w 179"/>
              <a:gd name="T87" fmla="*/ 92 h 106"/>
              <a:gd name="T88" fmla="*/ 6 w 179"/>
              <a:gd name="T89" fmla="*/ 99 h 106"/>
              <a:gd name="T90" fmla="*/ 2 w 179"/>
              <a:gd name="T91" fmla="*/ 103 h 106"/>
              <a:gd name="T92" fmla="*/ 0 w 179"/>
              <a:gd name="T93" fmla="*/ 105 h 106"/>
              <a:gd name="T94" fmla="*/ 2 w 179"/>
              <a:gd name="T95" fmla="*/ 105 h 106"/>
              <a:gd name="T96" fmla="*/ 5 w 179"/>
              <a:gd name="T97" fmla="*/ 106 h 106"/>
              <a:gd name="T98" fmla="*/ 8 w 179"/>
              <a:gd name="T99" fmla="*/ 106 h 106"/>
              <a:gd name="T100" fmla="*/ 11 w 179"/>
              <a:gd name="T101" fmla="*/ 105 h 106"/>
              <a:gd name="T102" fmla="*/ 20 w 179"/>
              <a:gd name="T103" fmla="*/ 103 h 106"/>
              <a:gd name="T104" fmla="*/ 22 w 179"/>
              <a:gd name="T105" fmla="*/ 103 h 106"/>
              <a:gd name="T106" fmla="*/ 28 w 179"/>
              <a:gd name="T107" fmla="*/ 102 h 106"/>
              <a:gd name="T108" fmla="*/ 28 w 179"/>
              <a:gd name="T109" fmla="*/ 102 h 106"/>
              <a:gd name="T110" fmla="*/ 30 w 179"/>
              <a:gd name="T111" fmla="*/ 100 h 106"/>
              <a:gd name="T112" fmla="*/ 41 w 179"/>
              <a:gd name="T113" fmla="*/ 90 h 106"/>
              <a:gd name="T114" fmla="*/ 47 w 179"/>
              <a:gd name="T115" fmla="*/ 86 h 106"/>
              <a:gd name="T116" fmla="*/ 53 w 179"/>
              <a:gd name="T117" fmla="*/ 82 h 106"/>
              <a:gd name="T118" fmla="*/ 56 w 179"/>
              <a:gd name="T119" fmla="*/ 79 h 106"/>
              <a:gd name="T120" fmla="*/ 63 w 179"/>
              <a:gd name="T121" fmla="*/ 74 h 106"/>
              <a:gd name="T122" fmla="*/ 74 w 179"/>
              <a:gd name="T123"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06">
                <a:moveTo>
                  <a:pt x="74" y="66"/>
                </a:moveTo>
                <a:cubicBezTo>
                  <a:pt x="77" y="64"/>
                  <a:pt x="80" y="62"/>
                  <a:pt x="83" y="60"/>
                </a:cubicBezTo>
                <a:cubicBezTo>
                  <a:pt x="84" y="60"/>
                  <a:pt x="84" y="60"/>
                  <a:pt x="85" y="59"/>
                </a:cubicBezTo>
                <a:cubicBezTo>
                  <a:pt x="88" y="57"/>
                  <a:pt x="92" y="55"/>
                  <a:pt x="95" y="53"/>
                </a:cubicBezTo>
                <a:cubicBezTo>
                  <a:pt x="99" y="51"/>
                  <a:pt x="102" y="49"/>
                  <a:pt x="106" y="47"/>
                </a:cubicBezTo>
                <a:cubicBezTo>
                  <a:pt x="107" y="46"/>
                  <a:pt x="108" y="45"/>
                  <a:pt x="110" y="45"/>
                </a:cubicBezTo>
                <a:cubicBezTo>
                  <a:pt x="112" y="43"/>
                  <a:pt x="114" y="42"/>
                  <a:pt x="116" y="41"/>
                </a:cubicBezTo>
                <a:cubicBezTo>
                  <a:pt x="120" y="39"/>
                  <a:pt x="123" y="37"/>
                  <a:pt x="127" y="35"/>
                </a:cubicBezTo>
                <a:cubicBezTo>
                  <a:pt x="130" y="34"/>
                  <a:pt x="133" y="32"/>
                  <a:pt x="135" y="31"/>
                </a:cubicBezTo>
                <a:cubicBezTo>
                  <a:pt x="136" y="31"/>
                  <a:pt x="136" y="30"/>
                  <a:pt x="137" y="30"/>
                </a:cubicBezTo>
                <a:cubicBezTo>
                  <a:pt x="140" y="28"/>
                  <a:pt x="144" y="27"/>
                  <a:pt x="147" y="25"/>
                </a:cubicBezTo>
                <a:cubicBezTo>
                  <a:pt x="149" y="24"/>
                  <a:pt x="151" y="23"/>
                  <a:pt x="153" y="22"/>
                </a:cubicBezTo>
                <a:cubicBezTo>
                  <a:pt x="155" y="21"/>
                  <a:pt x="156" y="21"/>
                  <a:pt x="157" y="20"/>
                </a:cubicBezTo>
                <a:cubicBezTo>
                  <a:pt x="159" y="20"/>
                  <a:pt x="160" y="19"/>
                  <a:pt x="161" y="18"/>
                </a:cubicBezTo>
                <a:cubicBezTo>
                  <a:pt x="163" y="17"/>
                  <a:pt x="165" y="16"/>
                  <a:pt x="168" y="15"/>
                </a:cubicBezTo>
                <a:cubicBezTo>
                  <a:pt x="171" y="14"/>
                  <a:pt x="174" y="12"/>
                  <a:pt x="178" y="11"/>
                </a:cubicBezTo>
                <a:cubicBezTo>
                  <a:pt x="178" y="11"/>
                  <a:pt x="179" y="10"/>
                  <a:pt x="179" y="10"/>
                </a:cubicBezTo>
                <a:cubicBezTo>
                  <a:pt x="179" y="10"/>
                  <a:pt x="178" y="9"/>
                  <a:pt x="178" y="9"/>
                </a:cubicBezTo>
                <a:cubicBezTo>
                  <a:pt x="176" y="7"/>
                  <a:pt x="177" y="8"/>
                  <a:pt x="173" y="5"/>
                </a:cubicBezTo>
                <a:cubicBezTo>
                  <a:pt x="172" y="5"/>
                  <a:pt x="171" y="4"/>
                  <a:pt x="170" y="4"/>
                </a:cubicBezTo>
                <a:cubicBezTo>
                  <a:pt x="169" y="3"/>
                  <a:pt x="167" y="2"/>
                  <a:pt x="165" y="1"/>
                </a:cubicBezTo>
                <a:cubicBezTo>
                  <a:pt x="164" y="1"/>
                  <a:pt x="163" y="1"/>
                  <a:pt x="162" y="0"/>
                </a:cubicBezTo>
                <a:cubicBezTo>
                  <a:pt x="162" y="0"/>
                  <a:pt x="161" y="0"/>
                  <a:pt x="161" y="0"/>
                </a:cubicBezTo>
                <a:cubicBezTo>
                  <a:pt x="158" y="1"/>
                  <a:pt x="155" y="2"/>
                  <a:pt x="152" y="3"/>
                </a:cubicBezTo>
                <a:cubicBezTo>
                  <a:pt x="150" y="4"/>
                  <a:pt x="148" y="5"/>
                  <a:pt x="146" y="6"/>
                </a:cubicBezTo>
                <a:cubicBezTo>
                  <a:pt x="145" y="7"/>
                  <a:pt x="143" y="8"/>
                  <a:pt x="142" y="8"/>
                </a:cubicBezTo>
                <a:cubicBezTo>
                  <a:pt x="142" y="8"/>
                  <a:pt x="141" y="9"/>
                  <a:pt x="141" y="9"/>
                </a:cubicBezTo>
                <a:cubicBezTo>
                  <a:pt x="138" y="10"/>
                  <a:pt x="135" y="12"/>
                  <a:pt x="132" y="13"/>
                </a:cubicBezTo>
                <a:cubicBezTo>
                  <a:pt x="128" y="15"/>
                  <a:pt x="125" y="17"/>
                  <a:pt x="122" y="18"/>
                </a:cubicBezTo>
                <a:cubicBezTo>
                  <a:pt x="119" y="20"/>
                  <a:pt x="117" y="21"/>
                  <a:pt x="115" y="22"/>
                </a:cubicBezTo>
                <a:cubicBezTo>
                  <a:pt x="114" y="23"/>
                  <a:pt x="113" y="23"/>
                  <a:pt x="111" y="24"/>
                </a:cubicBezTo>
                <a:cubicBezTo>
                  <a:pt x="108" y="26"/>
                  <a:pt x="104" y="28"/>
                  <a:pt x="101" y="30"/>
                </a:cubicBezTo>
                <a:cubicBezTo>
                  <a:pt x="97" y="32"/>
                  <a:pt x="94" y="34"/>
                  <a:pt x="90" y="36"/>
                </a:cubicBezTo>
                <a:cubicBezTo>
                  <a:pt x="90" y="36"/>
                  <a:pt x="89" y="36"/>
                  <a:pt x="89" y="37"/>
                </a:cubicBezTo>
                <a:cubicBezTo>
                  <a:pt x="86" y="39"/>
                  <a:pt x="83" y="40"/>
                  <a:pt x="80" y="42"/>
                </a:cubicBezTo>
                <a:cubicBezTo>
                  <a:pt x="76" y="44"/>
                  <a:pt x="73" y="47"/>
                  <a:pt x="69" y="49"/>
                </a:cubicBezTo>
                <a:cubicBezTo>
                  <a:pt x="67" y="51"/>
                  <a:pt x="64" y="52"/>
                  <a:pt x="62" y="54"/>
                </a:cubicBezTo>
                <a:cubicBezTo>
                  <a:pt x="61" y="55"/>
                  <a:pt x="60" y="55"/>
                  <a:pt x="59" y="56"/>
                </a:cubicBezTo>
                <a:cubicBezTo>
                  <a:pt x="55" y="59"/>
                  <a:pt x="51" y="61"/>
                  <a:pt x="48" y="64"/>
                </a:cubicBezTo>
                <a:cubicBezTo>
                  <a:pt x="44" y="67"/>
                  <a:pt x="40" y="69"/>
                  <a:pt x="37" y="72"/>
                </a:cubicBezTo>
                <a:cubicBezTo>
                  <a:pt x="37" y="72"/>
                  <a:pt x="37" y="72"/>
                  <a:pt x="36" y="72"/>
                </a:cubicBezTo>
                <a:cubicBezTo>
                  <a:pt x="36" y="73"/>
                  <a:pt x="35" y="73"/>
                  <a:pt x="35" y="74"/>
                </a:cubicBezTo>
                <a:cubicBezTo>
                  <a:pt x="32" y="76"/>
                  <a:pt x="28" y="79"/>
                  <a:pt x="25" y="82"/>
                </a:cubicBezTo>
                <a:cubicBezTo>
                  <a:pt x="22" y="85"/>
                  <a:pt x="18" y="88"/>
                  <a:pt x="14" y="92"/>
                </a:cubicBezTo>
                <a:cubicBezTo>
                  <a:pt x="11" y="94"/>
                  <a:pt x="9" y="97"/>
                  <a:pt x="6" y="99"/>
                </a:cubicBezTo>
                <a:cubicBezTo>
                  <a:pt x="5" y="101"/>
                  <a:pt x="3" y="102"/>
                  <a:pt x="2" y="103"/>
                </a:cubicBezTo>
                <a:cubicBezTo>
                  <a:pt x="2" y="104"/>
                  <a:pt x="1" y="105"/>
                  <a:pt x="0" y="105"/>
                </a:cubicBezTo>
                <a:cubicBezTo>
                  <a:pt x="1" y="105"/>
                  <a:pt x="1" y="105"/>
                  <a:pt x="2" y="105"/>
                </a:cubicBezTo>
                <a:cubicBezTo>
                  <a:pt x="3" y="106"/>
                  <a:pt x="4" y="106"/>
                  <a:pt x="5" y="106"/>
                </a:cubicBezTo>
                <a:cubicBezTo>
                  <a:pt x="6" y="106"/>
                  <a:pt x="7" y="106"/>
                  <a:pt x="8" y="106"/>
                </a:cubicBezTo>
                <a:cubicBezTo>
                  <a:pt x="9" y="106"/>
                  <a:pt x="10" y="105"/>
                  <a:pt x="11" y="105"/>
                </a:cubicBezTo>
                <a:cubicBezTo>
                  <a:pt x="14" y="105"/>
                  <a:pt x="17" y="104"/>
                  <a:pt x="20" y="103"/>
                </a:cubicBezTo>
                <a:cubicBezTo>
                  <a:pt x="21" y="103"/>
                  <a:pt x="21" y="103"/>
                  <a:pt x="22" y="103"/>
                </a:cubicBezTo>
                <a:cubicBezTo>
                  <a:pt x="24" y="102"/>
                  <a:pt x="26" y="102"/>
                  <a:pt x="28" y="102"/>
                </a:cubicBezTo>
                <a:cubicBezTo>
                  <a:pt x="28" y="102"/>
                  <a:pt x="28" y="102"/>
                  <a:pt x="28" y="102"/>
                </a:cubicBezTo>
                <a:cubicBezTo>
                  <a:pt x="29" y="101"/>
                  <a:pt x="29" y="101"/>
                  <a:pt x="30" y="100"/>
                </a:cubicBezTo>
                <a:cubicBezTo>
                  <a:pt x="34" y="97"/>
                  <a:pt x="38" y="94"/>
                  <a:pt x="41" y="90"/>
                </a:cubicBezTo>
                <a:cubicBezTo>
                  <a:pt x="43" y="89"/>
                  <a:pt x="45" y="87"/>
                  <a:pt x="47" y="86"/>
                </a:cubicBezTo>
                <a:cubicBezTo>
                  <a:pt x="49" y="84"/>
                  <a:pt x="51" y="83"/>
                  <a:pt x="53" y="82"/>
                </a:cubicBezTo>
                <a:cubicBezTo>
                  <a:pt x="54" y="81"/>
                  <a:pt x="55" y="80"/>
                  <a:pt x="56" y="79"/>
                </a:cubicBezTo>
                <a:cubicBezTo>
                  <a:pt x="59" y="77"/>
                  <a:pt x="61" y="75"/>
                  <a:pt x="63" y="74"/>
                </a:cubicBezTo>
                <a:cubicBezTo>
                  <a:pt x="67" y="71"/>
                  <a:pt x="71" y="69"/>
                  <a:pt x="74" y="6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6CE8A1B1-4DD2-1ED9-DCF5-C916B676A532}"/>
              </a:ext>
            </a:extLst>
          </p:cNvPr>
          <p:cNvSpPr>
            <a:spLocks/>
          </p:cNvSpPr>
          <p:nvPr/>
        </p:nvSpPr>
        <p:spPr bwMode="auto">
          <a:xfrm>
            <a:off x="434054" y="1650898"/>
            <a:ext cx="255628" cy="37871"/>
          </a:xfrm>
          <a:custGeom>
            <a:avLst/>
            <a:gdLst>
              <a:gd name="T0" fmla="*/ 88 w 101"/>
              <a:gd name="T1" fmla="*/ 2 h 15"/>
              <a:gd name="T2" fmla="*/ 86 w 101"/>
              <a:gd name="T3" fmla="*/ 2 h 15"/>
              <a:gd name="T4" fmla="*/ 77 w 101"/>
              <a:gd name="T5" fmla="*/ 1 h 15"/>
              <a:gd name="T6" fmla="*/ 68 w 101"/>
              <a:gd name="T7" fmla="*/ 1 h 15"/>
              <a:gd name="T8" fmla="*/ 66 w 101"/>
              <a:gd name="T9" fmla="*/ 1 h 15"/>
              <a:gd name="T10" fmla="*/ 59 w 101"/>
              <a:gd name="T11" fmla="*/ 1 h 15"/>
              <a:gd name="T12" fmla="*/ 50 w 101"/>
              <a:gd name="T13" fmla="*/ 1 h 15"/>
              <a:gd name="T14" fmla="*/ 43 w 101"/>
              <a:gd name="T15" fmla="*/ 1 h 15"/>
              <a:gd name="T16" fmla="*/ 41 w 101"/>
              <a:gd name="T17" fmla="*/ 1 h 15"/>
              <a:gd name="T18" fmla="*/ 32 w 101"/>
              <a:gd name="T19" fmla="*/ 0 h 15"/>
              <a:gd name="T20" fmla="*/ 31 w 101"/>
              <a:gd name="T21" fmla="*/ 0 h 15"/>
              <a:gd name="T22" fmla="*/ 23 w 101"/>
              <a:gd name="T23" fmla="*/ 0 h 15"/>
              <a:gd name="T24" fmla="*/ 21 w 101"/>
              <a:gd name="T25" fmla="*/ 0 h 15"/>
              <a:gd name="T26" fmla="*/ 14 w 101"/>
              <a:gd name="T27" fmla="*/ 0 h 15"/>
              <a:gd name="T28" fmla="*/ 5 w 101"/>
              <a:gd name="T29" fmla="*/ 0 h 15"/>
              <a:gd name="T30" fmla="*/ 3 w 101"/>
              <a:gd name="T31" fmla="*/ 0 h 15"/>
              <a:gd name="T32" fmla="*/ 0 w 101"/>
              <a:gd name="T33" fmla="*/ 12 h 15"/>
              <a:gd name="T34" fmla="*/ 3 w 101"/>
              <a:gd name="T35" fmla="*/ 12 h 15"/>
              <a:gd name="T36" fmla="*/ 12 w 101"/>
              <a:gd name="T37" fmla="*/ 12 h 15"/>
              <a:gd name="T38" fmla="*/ 18 w 101"/>
              <a:gd name="T39" fmla="*/ 12 h 15"/>
              <a:gd name="T40" fmla="*/ 21 w 101"/>
              <a:gd name="T41" fmla="*/ 12 h 15"/>
              <a:gd name="T42" fmla="*/ 30 w 101"/>
              <a:gd name="T43" fmla="*/ 12 h 15"/>
              <a:gd name="T44" fmla="*/ 31 w 101"/>
              <a:gd name="T45" fmla="*/ 13 h 15"/>
              <a:gd name="T46" fmla="*/ 38 w 101"/>
              <a:gd name="T47" fmla="*/ 13 h 15"/>
              <a:gd name="T48" fmla="*/ 41 w 101"/>
              <a:gd name="T49" fmla="*/ 13 h 15"/>
              <a:gd name="T50" fmla="*/ 47 w 101"/>
              <a:gd name="T51" fmla="*/ 13 h 15"/>
              <a:gd name="T52" fmla="*/ 56 w 101"/>
              <a:gd name="T53" fmla="*/ 13 h 15"/>
              <a:gd name="T54" fmla="*/ 63 w 101"/>
              <a:gd name="T55" fmla="*/ 13 h 15"/>
              <a:gd name="T56" fmla="*/ 65 w 101"/>
              <a:gd name="T57" fmla="*/ 14 h 15"/>
              <a:gd name="T58" fmla="*/ 74 w 101"/>
              <a:gd name="T59" fmla="*/ 14 h 15"/>
              <a:gd name="T60" fmla="*/ 83 w 101"/>
              <a:gd name="T61" fmla="*/ 14 h 15"/>
              <a:gd name="T62" fmla="*/ 86 w 101"/>
              <a:gd name="T63" fmla="*/ 14 h 15"/>
              <a:gd name="T64" fmla="*/ 92 w 101"/>
              <a:gd name="T65" fmla="*/ 14 h 15"/>
              <a:gd name="T66" fmla="*/ 100 w 101"/>
              <a:gd name="T67" fmla="*/ 15 h 15"/>
              <a:gd name="T68" fmla="*/ 101 w 101"/>
              <a:gd name="T69" fmla="*/ 2 h 15"/>
              <a:gd name="T70" fmla="*/ 95 w 101"/>
              <a:gd name="T71" fmla="*/ 2 h 15"/>
              <a:gd name="T72" fmla="*/ 88 w 101"/>
              <a:gd name="T7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5">
                <a:moveTo>
                  <a:pt x="88" y="2"/>
                </a:moveTo>
                <a:cubicBezTo>
                  <a:pt x="88" y="2"/>
                  <a:pt x="87" y="2"/>
                  <a:pt x="86" y="2"/>
                </a:cubicBezTo>
                <a:cubicBezTo>
                  <a:pt x="83" y="2"/>
                  <a:pt x="80" y="2"/>
                  <a:pt x="77" y="1"/>
                </a:cubicBezTo>
                <a:cubicBezTo>
                  <a:pt x="74" y="1"/>
                  <a:pt x="71" y="1"/>
                  <a:pt x="68" y="1"/>
                </a:cubicBezTo>
                <a:cubicBezTo>
                  <a:pt x="68" y="1"/>
                  <a:pt x="67" y="1"/>
                  <a:pt x="66" y="1"/>
                </a:cubicBezTo>
                <a:cubicBezTo>
                  <a:pt x="64" y="1"/>
                  <a:pt x="62" y="1"/>
                  <a:pt x="59" y="1"/>
                </a:cubicBezTo>
                <a:cubicBezTo>
                  <a:pt x="56" y="1"/>
                  <a:pt x="53" y="1"/>
                  <a:pt x="50" y="1"/>
                </a:cubicBezTo>
                <a:cubicBezTo>
                  <a:pt x="48" y="1"/>
                  <a:pt x="46" y="1"/>
                  <a:pt x="43" y="1"/>
                </a:cubicBezTo>
                <a:cubicBezTo>
                  <a:pt x="43" y="1"/>
                  <a:pt x="42" y="1"/>
                  <a:pt x="41" y="1"/>
                </a:cubicBezTo>
                <a:cubicBezTo>
                  <a:pt x="38" y="0"/>
                  <a:pt x="35" y="0"/>
                  <a:pt x="32" y="0"/>
                </a:cubicBezTo>
                <a:cubicBezTo>
                  <a:pt x="32" y="0"/>
                  <a:pt x="31" y="0"/>
                  <a:pt x="31" y="0"/>
                </a:cubicBezTo>
                <a:cubicBezTo>
                  <a:pt x="28" y="0"/>
                  <a:pt x="26" y="0"/>
                  <a:pt x="23" y="0"/>
                </a:cubicBezTo>
                <a:cubicBezTo>
                  <a:pt x="23" y="0"/>
                  <a:pt x="22" y="0"/>
                  <a:pt x="21" y="0"/>
                </a:cubicBezTo>
                <a:cubicBezTo>
                  <a:pt x="19" y="0"/>
                  <a:pt x="17" y="0"/>
                  <a:pt x="14" y="0"/>
                </a:cubicBezTo>
                <a:cubicBezTo>
                  <a:pt x="11" y="0"/>
                  <a:pt x="8" y="0"/>
                  <a:pt x="5" y="0"/>
                </a:cubicBezTo>
                <a:cubicBezTo>
                  <a:pt x="5" y="0"/>
                  <a:pt x="4" y="0"/>
                  <a:pt x="3" y="0"/>
                </a:cubicBezTo>
                <a:cubicBezTo>
                  <a:pt x="2" y="4"/>
                  <a:pt x="1" y="8"/>
                  <a:pt x="0" y="12"/>
                </a:cubicBezTo>
                <a:cubicBezTo>
                  <a:pt x="1" y="12"/>
                  <a:pt x="2" y="12"/>
                  <a:pt x="3" y="12"/>
                </a:cubicBezTo>
                <a:cubicBezTo>
                  <a:pt x="6" y="12"/>
                  <a:pt x="9" y="12"/>
                  <a:pt x="12" y="12"/>
                </a:cubicBezTo>
                <a:cubicBezTo>
                  <a:pt x="14" y="12"/>
                  <a:pt x="16" y="12"/>
                  <a:pt x="18" y="12"/>
                </a:cubicBezTo>
                <a:cubicBezTo>
                  <a:pt x="19" y="12"/>
                  <a:pt x="20" y="12"/>
                  <a:pt x="21" y="12"/>
                </a:cubicBezTo>
                <a:cubicBezTo>
                  <a:pt x="24" y="12"/>
                  <a:pt x="26" y="12"/>
                  <a:pt x="30" y="12"/>
                </a:cubicBezTo>
                <a:cubicBezTo>
                  <a:pt x="30" y="12"/>
                  <a:pt x="30" y="12"/>
                  <a:pt x="31" y="13"/>
                </a:cubicBezTo>
                <a:cubicBezTo>
                  <a:pt x="33" y="13"/>
                  <a:pt x="36" y="13"/>
                  <a:pt x="38" y="13"/>
                </a:cubicBezTo>
                <a:cubicBezTo>
                  <a:pt x="39" y="13"/>
                  <a:pt x="40" y="13"/>
                  <a:pt x="41" y="13"/>
                </a:cubicBezTo>
                <a:cubicBezTo>
                  <a:pt x="43" y="13"/>
                  <a:pt x="45" y="13"/>
                  <a:pt x="47" y="13"/>
                </a:cubicBezTo>
                <a:cubicBezTo>
                  <a:pt x="50" y="13"/>
                  <a:pt x="53" y="13"/>
                  <a:pt x="56" y="13"/>
                </a:cubicBezTo>
                <a:cubicBezTo>
                  <a:pt x="59" y="13"/>
                  <a:pt x="61" y="13"/>
                  <a:pt x="63" y="13"/>
                </a:cubicBezTo>
                <a:cubicBezTo>
                  <a:pt x="64" y="13"/>
                  <a:pt x="65" y="13"/>
                  <a:pt x="65" y="14"/>
                </a:cubicBezTo>
                <a:cubicBezTo>
                  <a:pt x="68" y="14"/>
                  <a:pt x="71" y="14"/>
                  <a:pt x="74" y="14"/>
                </a:cubicBezTo>
                <a:cubicBezTo>
                  <a:pt x="77" y="14"/>
                  <a:pt x="80" y="14"/>
                  <a:pt x="83" y="14"/>
                </a:cubicBezTo>
                <a:cubicBezTo>
                  <a:pt x="84" y="14"/>
                  <a:pt x="85" y="14"/>
                  <a:pt x="86" y="14"/>
                </a:cubicBezTo>
                <a:cubicBezTo>
                  <a:pt x="88" y="14"/>
                  <a:pt x="90" y="14"/>
                  <a:pt x="92" y="14"/>
                </a:cubicBezTo>
                <a:cubicBezTo>
                  <a:pt x="95" y="14"/>
                  <a:pt x="98" y="15"/>
                  <a:pt x="100" y="15"/>
                </a:cubicBezTo>
                <a:cubicBezTo>
                  <a:pt x="100" y="10"/>
                  <a:pt x="101" y="6"/>
                  <a:pt x="101" y="2"/>
                </a:cubicBezTo>
                <a:cubicBezTo>
                  <a:pt x="99" y="2"/>
                  <a:pt x="97" y="2"/>
                  <a:pt x="95" y="2"/>
                </a:cubicBezTo>
                <a:cubicBezTo>
                  <a:pt x="93" y="2"/>
                  <a:pt x="91" y="2"/>
                  <a:pt x="88"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44A74369-960C-B085-0BED-7E3E06A9209D}"/>
              </a:ext>
            </a:extLst>
          </p:cNvPr>
          <p:cNvSpPr>
            <a:spLocks/>
          </p:cNvSpPr>
          <p:nvPr/>
        </p:nvSpPr>
        <p:spPr bwMode="auto">
          <a:xfrm>
            <a:off x="803294" y="1661943"/>
            <a:ext cx="279298" cy="50494"/>
          </a:xfrm>
          <a:custGeom>
            <a:avLst/>
            <a:gdLst>
              <a:gd name="T0" fmla="*/ 101 w 111"/>
              <a:gd name="T1" fmla="*/ 6 h 20"/>
              <a:gd name="T2" fmla="*/ 99 w 111"/>
              <a:gd name="T3" fmla="*/ 6 h 20"/>
              <a:gd name="T4" fmla="*/ 92 w 111"/>
              <a:gd name="T5" fmla="*/ 6 h 20"/>
              <a:gd name="T6" fmla="*/ 83 w 111"/>
              <a:gd name="T7" fmla="*/ 5 h 20"/>
              <a:gd name="T8" fmla="*/ 77 w 111"/>
              <a:gd name="T9" fmla="*/ 5 h 20"/>
              <a:gd name="T10" fmla="*/ 74 w 111"/>
              <a:gd name="T11" fmla="*/ 5 h 20"/>
              <a:gd name="T12" fmla="*/ 65 w 111"/>
              <a:gd name="T13" fmla="*/ 4 h 20"/>
              <a:gd name="T14" fmla="*/ 56 w 111"/>
              <a:gd name="T15" fmla="*/ 4 h 20"/>
              <a:gd name="T16" fmla="*/ 54 w 111"/>
              <a:gd name="T17" fmla="*/ 3 h 20"/>
              <a:gd name="T18" fmla="*/ 47 w 111"/>
              <a:gd name="T19" fmla="*/ 3 h 20"/>
              <a:gd name="T20" fmla="*/ 39 w 111"/>
              <a:gd name="T21" fmla="*/ 2 h 20"/>
              <a:gd name="T22" fmla="*/ 32 w 111"/>
              <a:gd name="T23" fmla="*/ 2 h 20"/>
              <a:gd name="T24" fmla="*/ 30 w 111"/>
              <a:gd name="T25" fmla="*/ 2 h 20"/>
              <a:gd name="T26" fmla="*/ 21 w 111"/>
              <a:gd name="T27" fmla="*/ 1 h 20"/>
              <a:gd name="T28" fmla="*/ 12 w 111"/>
              <a:gd name="T29" fmla="*/ 1 h 20"/>
              <a:gd name="T30" fmla="*/ 10 w 111"/>
              <a:gd name="T31" fmla="*/ 0 h 20"/>
              <a:gd name="T32" fmla="*/ 3 w 111"/>
              <a:gd name="T33" fmla="*/ 0 h 20"/>
              <a:gd name="T34" fmla="*/ 3 w 111"/>
              <a:gd name="T35" fmla="*/ 0 h 20"/>
              <a:gd name="T36" fmla="*/ 1 w 111"/>
              <a:gd name="T37" fmla="*/ 0 h 20"/>
              <a:gd name="T38" fmla="*/ 0 w 111"/>
              <a:gd name="T39" fmla="*/ 13 h 20"/>
              <a:gd name="T40" fmla="*/ 0 w 111"/>
              <a:gd name="T41" fmla="*/ 13 h 20"/>
              <a:gd name="T42" fmla="*/ 2 w 111"/>
              <a:gd name="T43" fmla="*/ 13 h 20"/>
              <a:gd name="T44" fmla="*/ 7 w 111"/>
              <a:gd name="T45" fmla="*/ 13 h 20"/>
              <a:gd name="T46" fmla="*/ 9 w 111"/>
              <a:gd name="T47" fmla="*/ 13 h 20"/>
              <a:gd name="T48" fmla="*/ 18 w 111"/>
              <a:gd name="T49" fmla="*/ 14 h 20"/>
              <a:gd name="T50" fmla="*/ 27 w 111"/>
              <a:gd name="T51" fmla="*/ 14 h 20"/>
              <a:gd name="T52" fmla="*/ 29 w 111"/>
              <a:gd name="T53" fmla="*/ 15 h 20"/>
              <a:gd name="T54" fmla="*/ 36 w 111"/>
              <a:gd name="T55" fmla="*/ 15 h 20"/>
              <a:gd name="T56" fmla="*/ 44 w 111"/>
              <a:gd name="T57" fmla="*/ 16 h 20"/>
              <a:gd name="T58" fmla="*/ 51 w 111"/>
              <a:gd name="T59" fmla="*/ 16 h 20"/>
              <a:gd name="T60" fmla="*/ 53 w 111"/>
              <a:gd name="T61" fmla="*/ 16 h 20"/>
              <a:gd name="T62" fmla="*/ 62 w 111"/>
              <a:gd name="T63" fmla="*/ 17 h 20"/>
              <a:gd name="T64" fmla="*/ 71 w 111"/>
              <a:gd name="T65" fmla="*/ 17 h 20"/>
              <a:gd name="T66" fmla="*/ 74 w 111"/>
              <a:gd name="T67" fmla="*/ 18 h 20"/>
              <a:gd name="T68" fmla="*/ 80 w 111"/>
              <a:gd name="T69" fmla="*/ 18 h 20"/>
              <a:gd name="T70" fmla="*/ 89 w 111"/>
              <a:gd name="T71" fmla="*/ 19 h 20"/>
              <a:gd name="T72" fmla="*/ 96 w 111"/>
              <a:gd name="T73" fmla="*/ 19 h 20"/>
              <a:gd name="T74" fmla="*/ 98 w 111"/>
              <a:gd name="T75" fmla="*/ 19 h 20"/>
              <a:gd name="T76" fmla="*/ 107 w 111"/>
              <a:gd name="T77" fmla="*/ 20 h 20"/>
              <a:gd name="T78" fmla="*/ 111 w 111"/>
              <a:gd name="T79" fmla="*/ 20 h 20"/>
              <a:gd name="T80" fmla="*/ 111 w 111"/>
              <a:gd name="T81" fmla="*/ 7 h 20"/>
              <a:gd name="T82" fmla="*/ 110 w 111"/>
              <a:gd name="T83" fmla="*/ 7 h 20"/>
              <a:gd name="T84" fmla="*/ 101 w 111"/>
              <a:gd name="T8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0">
                <a:moveTo>
                  <a:pt x="101" y="6"/>
                </a:moveTo>
                <a:cubicBezTo>
                  <a:pt x="100" y="6"/>
                  <a:pt x="100" y="6"/>
                  <a:pt x="99" y="6"/>
                </a:cubicBezTo>
                <a:cubicBezTo>
                  <a:pt x="97" y="6"/>
                  <a:pt x="94" y="6"/>
                  <a:pt x="92" y="6"/>
                </a:cubicBezTo>
                <a:cubicBezTo>
                  <a:pt x="89" y="6"/>
                  <a:pt x="86" y="5"/>
                  <a:pt x="83" y="5"/>
                </a:cubicBezTo>
                <a:cubicBezTo>
                  <a:pt x="81" y="5"/>
                  <a:pt x="79" y="5"/>
                  <a:pt x="77" y="5"/>
                </a:cubicBezTo>
                <a:cubicBezTo>
                  <a:pt x="76" y="5"/>
                  <a:pt x="75" y="5"/>
                  <a:pt x="74" y="5"/>
                </a:cubicBezTo>
                <a:cubicBezTo>
                  <a:pt x="71" y="5"/>
                  <a:pt x="68" y="4"/>
                  <a:pt x="65" y="4"/>
                </a:cubicBezTo>
                <a:cubicBezTo>
                  <a:pt x="62" y="4"/>
                  <a:pt x="59" y="4"/>
                  <a:pt x="56" y="4"/>
                </a:cubicBezTo>
                <a:cubicBezTo>
                  <a:pt x="56" y="4"/>
                  <a:pt x="55" y="4"/>
                  <a:pt x="54" y="3"/>
                </a:cubicBezTo>
                <a:cubicBezTo>
                  <a:pt x="52" y="3"/>
                  <a:pt x="50" y="3"/>
                  <a:pt x="47" y="3"/>
                </a:cubicBezTo>
                <a:cubicBezTo>
                  <a:pt x="44" y="3"/>
                  <a:pt x="42" y="3"/>
                  <a:pt x="39" y="2"/>
                </a:cubicBezTo>
                <a:cubicBezTo>
                  <a:pt x="36" y="2"/>
                  <a:pt x="34" y="2"/>
                  <a:pt x="32" y="2"/>
                </a:cubicBezTo>
                <a:cubicBezTo>
                  <a:pt x="31" y="2"/>
                  <a:pt x="30" y="2"/>
                  <a:pt x="30" y="2"/>
                </a:cubicBezTo>
                <a:cubicBezTo>
                  <a:pt x="27" y="2"/>
                  <a:pt x="24" y="1"/>
                  <a:pt x="21" y="1"/>
                </a:cubicBezTo>
                <a:cubicBezTo>
                  <a:pt x="18" y="1"/>
                  <a:pt x="15" y="1"/>
                  <a:pt x="12" y="1"/>
                </a:cubicBezTo>
                <a:cubicBezTo>
                  <a:pt x="11" y="1"/>
                  <a:pt x="10" y="1"/>
                  <a:pt x="10" y="0"/>
                </a:cubicBezTo>
                <a:cubicBezTo>
                  <a:pt x="8" y="0"/>
                  <a:pt x="5" y="0"/>
                  <a:pt x="3" y="0"/>
                </a:cubicBezTo>
                <a:cubicBezTo>
                  <a:pt x="3" y="0"/>
                  <a:pt x="3" y="0"/>
                  <a:pt x="3" y="0"/>
                </a:cubicBezTo>
                <a:cubicBezTo>
                  <a:pt x="2" y="0"/>
                  <a:pt x="2" y="0"/>
                  <a:pt x="1" y="0"/>
                </a:cubicBezTo>
                <a:cubicBezTo>
                  <a:pt x="1" y="4"/>
                  <a:pt x="0" y="8"/>
                  <a:pt x="0" y="13"/>
                </a:cubicBezTo>
                <a:cubicBezTo>
                  <a:pt x="0" y="13"/>
                  <a:pt x="0" y="13"/>
                  <a:pt x="0" y="13"/>
                </a:cubicBezTo>
                <a:cubicBezTo>
                  <a:pt x="1" y="13"/>
                  <a:pt x="2" y="13"/>
                  <a:pt x="2" y="13"/>
                </a:cubicBezTo>
                <a:cubicBezTo>
                  <a:pt x="4" y="13"/>
                  <a:pt x="5" y="13"/>
                  <a:pt x="7" y="13"/>
                </a:cubicBezTo>
                <a:cubicBezTo>
                  <a:pt x="7" y="13"/>
                  <a:pt x="8" y="13"/>
                  <a:pt x="9" y="13"/>
                </a:cubicBezTo>
                <a:cubicBezTo>
                  <a:pt x="12" y="13"/>
                  <a:pt x="15" y="14"/>
                  <a:pt x="18" y="14"/>
                </a:cubicBezTo>
                <a:cubicBezTo>
                  <a:pt x="21" y="14"/>
                  <a:pt x="24" y="14"/>
                  <a:pt x="27" y="14"/>
                </a:cubicBezTo>
                <a:cubicBezTo>
                  <a:pt x="27" y="15"/>
                  <a:pt x="28" y="15"/>
                  <a:pt x="29" y="15"/>
                </a:cubicBezTo>
                <a:cubicBezTo>
                  <a:pt x="31" y="15"/>
                  <a:pt x="33" y="15"/>
                  <a:pt x="36" y="15"/>
                </a:cubicBezTo>
                <a:cubicBezTo>
                  <a:pt x="39" y="15"/>
                  <a:pt x="42" y="16"/>
                  <a:pt x="44" y="16"/>
                </a:cubicBezTo>
                <a:cubicBezTo>
                  <a:pt x="47" y="16"/>
                  <a:pt x="49" y="16"/>
                  <a:pt x="51" y="16"/>
                </a:cubicBezTo>
                <a:cubicBezTo>
                  <a:pt x="52" y="16"/>
                  <a:pt x="53" y="16"/>
                  <a:pt x="53" y="16"/>
                </a:cubicBezTo>
                <a:cubicBezTo>
                  <a:pt x="56" y="17"/>
                  <a:pt x="59" y="17"/>
                  <a:pt x="62" y="17"/>
                </a:cubicBezTo>
                <a:cubicBezTo>
                  <a:pt x="65" y="17"/>
                  <a:pt x="68" y="17"/>
                  <a:pt x="71" y="17"/>
                </a:cubicBezTo>
                <a:cubicBezTo>
                  <a:pt x="72" y="18"/>
                  <a:pt x="73" y="18"/>
                  <a:pt x="74" y="18"/>
                </a:cubicBezTo>
                <a:cubicBezTo>
                  <a:pt x="76" y="18"/>
                  <a:pt x="78" y="18"/>
                  <a:pt x="80" y="18"/>
                </a:cubicBezTo>
                <a:cubicBezTo>
                  <a:pt x="83" y="18"/>
                  <a:pt x="86" y="18"/>
                  <a:pt x="89" y="19"/>
                </a:cubicBezTo>
                <a:cubicBezTo>
                  <a:pt x="91" y="19"/>
                  <a:pt x="94" y="19"/>
                  <a:pt x="96" y="19"/>
                </a:cubicBezTo>
                <a:cubicBezTo>
                  <a:pt x="97" y="19"/>
                  <a:pt x="97" y="19"/>
                  <a:pt x="98" y="19"/>
                </a:cubicBezTo>
                <a:cubicBezTo>
                  <a:pt x="101" y="19"/>
                  <a:pt x="104" y="20"/>
                  <a:pt x="107" y="20"/>
                </a:cubicBezTo>
                <a:cubicBezTo>
                  <a:pt x="108" y="20"/>
                  <a:pt x="109" y="20"/>
                  <a:pt x="111" y="20"/>
                </a:cubicBezTo>
                <a:cubicBezTo>
                  <a:pt x="111" y="16"/>
                  <a:pt x="111" y="11"/>
                  <a:pt x="111" y="7"/>
                </a:cubicBezTo>
                <a:cubicBezTo>
                  <a:pt x="110" y="7"/>
                  <a:pt x="110" y="7"/>
                  <a:pt x="110" y="7"/>
                </a:cubicBezTo>
                <a:cubicBezTo>
                  <a:pt x="107" y="7"/>
                  <a:pt x="104" y="6"/>
                  <a:pt x="101" y="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BA87A424-1637-DAD9-F1A7-9D8C23074FE2}"/>
              </a:ext>
            </a:extLst>
          </p:cNvPr>
          <p:cNvSpPr>
            <a:spLocks/>
          </p:cNvSpPr>
          <p:nvPr/>
        </p:nvSpPr>
        <p:spPr bwMode="auto">
          <a:xfrm>
            <a:off x="1814760" y="3039493"/>
            <a:ext cx="446560" cy="176730"/>
          </a:xfrm>
          <a:custGeom>
            <a:avLst/>
            <a:gdLst>
              <a:gd name="T0" fmla="*/ 5 w 177"/>
              <a:gd name="T1" fmla="*/ 70 h 70"/>
              <a:gd name="T2" fmla="*/ 7 w 177"/>
              <a:gd name="T3" fmla="*/ 69 h 70"/>
              <a:gd name="T4" fmla="*/ 8 w 177"/>
              <a:gd name="T5" fmla="*/ 69 h 70"/>
              <a:gd name="T6" fmla="*/ 18 w 177"/>
              <a:gd name="T7" fmla="*/ 66 h 70"/>
              <a:gd name="T8" fmla="*/ 28 w 177"/>
              <a:gd name="T9" fmla="*/ 63 h 70"/>
              <a:gd name="T10" fmla="*/ 31 w 177"/>
              <a:gd name="T11" fmla="*/ 61 h 70"/>
              <a:gd name="T12" fmla="*/ 37 w 177"/>
              <a:gd name="T13" fmla="*/ 59 h 70"/>
              <a:gd name="T14" fmla="*/ 47 w 177"/>
              <a:gd name="T15" fmla="*/ 56 h 70"/>
              <a:gd name="T16" fmla="*/ 56 w 177"/>
              <a:gd name="T17" fmla="*/ 53 h 70"/>
              <a:gd name="T18" fmla="*/ 57 w 177"/>
              <a:gd name="T19" fmla="*/ 53 h 70"/>
              <a:gd name="T20" fmla="*/ 67 w 177"/>
              <a:gd name="T21" fmla="*/ 50 h 70"/>
              <a:gd name="T22" fmla="*/ 76 w 177"/>
              <a:gd name="T23" fmla="*/ 47 h 70"/>
              <a:gd name="T24" fmla="*/ 80 w 177"/>
              <a:gd name="T25" fmla="*/ 46 h 70"/>
              <a:gd name="T26" fmla="*/ 86 w 177"/>
              <a:gd name="T27" fmla="*/ 44 h 70"/>
              <a:gd name="T28" fmla="*/ 96 w 177"/>
              <a:gd name="T29" fmla="*/ 41 h 70"/>
              <a:gd name="T30" fmla="*/ 105 w 177"/>
              <a:gd name="T31" fmla="*/ 38 h 70"/>
              <a:gd name="T32" fmla="*/ 106 w 177"/>
              <a:gd name="T33" fmla="*/ 38 h 70"/>
              <a:gd name="T34" fmla="*/ 116 w 177"/>
              <a:gd name="T35" fmla="*/ 35 h 70"/>
              <a:gd name="T36" fmla="*/ 125 w 177"/>
              <a:gd name="T37" fmla="*/ 32 h 70"/>
              <a:gd name="T38" fmla="*/ 129 w 177"/>
              <a:gd name="T39" fmla="*/ 30 h 70"/>
              <a:gd name="T40" fmla="*/ 130 w 177"/>
              <a:gd name="T41" fmla="*/ 30 h 70"/>
              <a:gd name="T42" fmla="*/ 135 w 177"/>
              <a:gd name="T43" fmla="*/ 29 h 70"/>
              <a:gd name="T44" fmla="*/ 145 w 177"/>
              <a:gd name="T45" fmla="*/ 25 h 70"/>
              <a:gd name="T46" fmla="*/ 154 w 177"/>
              <a:gd name="T47" fmla="*/ 23 h 70"/>
              <a:gd name="T48" fmla="*/ 155 w 177"/>
              <a:gd name="T49" fmla="*/ 22 h 70"/>
              <a:gd name="T50" fmla="*/ 164 w 177"/>
              <a:gd name="T51" fmla="*/ 19 h 70"/>
              <a:gd name="T52" fmla="*/ 174 w 177"/>
              <a:gd name="T53" fmla="*/ 16 h 70"/>
              <a:gd name="T54" fmla="*/ 177 w 177"/>
              <a:gd name="T55" fmla="*/ 15 h 70"/>
              <a:gd name="T56" fmla="*/ 175 w 177"/>
              <a:gd name="T57" fmla="*/ 11 h 70"/>
              <a:gd name="T58" fmla="*/ 170 w 177"/>
              <a:gd name="T59" fmla="*/ 0 h 70"/>
              <a:gd name="T60" fmla="*/ 169 w 177"/>
              <a:gd name="T61" fmla="*/ 0 h 70"/>
              <a:gd name="T62" fmla="*/ 159 w 177"/>
              <a:gd name="T63" fmla="*/ 3 h 70"/>
              <a:gd name="T64" fmla="*/ 158 w 177"/>
              <a:gd name="T65" fmla="*/ 3 h 70"/>
              <a:gd name="T66" fmla="*/ 149 w 177"/>
              <a:gd name="T67" fmla="*/ 6 h 70"/>
              <a:gd name="T68" fmla="*/ 140 w 177"/>
              <a:gd name="T69" fmla="*/ 9 h 70"/>
              <a:gd name="T70" fmla="*/ 134 w 177"/>
              <a:gd name="T71" fmla="*/ 11 h 70"/>
              <a:gd name="T72" fmla="*/ 130 w 177"/>
              <a:gd name="T73" fmla="*/ 12 h 70"/>
              <a:gd name="T74" fmla="*/ 125 w 177"/>
              <a:gd name="T75" fmla="*/ 14 h 70"/>
              <a:gd name="T76" fmla="*/ 120 w 177"/>
              <a:gd name="T77" fmla="*/ 15 h 70"/>
              <a:gd name="T78" fmla="*/ 110 w 177"/>
              <a:gd name="T79" fmla="*/ 18 h 70"/>
              <a:gd name="T80" fmla="*/ 109 w 177"/>
              <a:gd name="T81" fmla="*/ 19 h 70"/>
              <a:gd name="T82" fmla="*/ 101 w 177"/>
              <a:gd name="T83" fmla="*/ 21 h 70"/>
              <a:gd name="T84" fmla="*/ 91 w 177"/>
              <a:gd name="T85" fmla="*/ 24 h 70"/>
              <a:gd name="T86" fmla="*/ 85 w 177"/>
              <a:gd name="T87" fmla="*/ 26 h 70"/>
              <a:gd name="T88" fmla="*/ 81 w 177"/>
              <a:gd name="T89" fmla="*/ 28 h 70"/>
              <a:gd name="T90" fmla="*/ 71 w 177"/>
              <a:gd name="T91" fmla="*/ 31 h 70"/>
              <a:gd name="T92" fmla="*/ 62 w 177"/>
              <a:gd name="T93" fmla="*/ 34 h 70"/>
              <a:gd name="T94" fmla="*/ 60 w 177"/>
              <a:gd name="T95" fmla="*/ 34 h 70"/>
              <a:gd name="T96" fmla="*/ 52 w 177"/>
              <a:gd name="T97" fmla="*/ 37 h 70"/>
              <a:gd name="T98" fmla="*/ 42 w 177"/>
              <a:gd name="T99" fmla="*/ 40 h 70"/>
              <a:gd name="T100" fmla="*/ 36 w 177"/>
              <a:gd name="T101" fmla="*/ 42 h 70"/>
              <a:gd name="T102" fmla="*/ 32 w 177"/>
              <a:gd name="T103" fmla="*/ 43 h 70"/>
              <a:gd name="T104" fmla="*/ 22 w 177"/>
              <a:gd name="T105" fmla="*/ 46 h 70"/>
              <a:gd name="T106" fmla="*/ 13 w 177"/>
              <a:gd name="T107" fmla="*/ 50 h 70"/>
              <a:gd name="T108" fmla="*/ 11 w 177"/>
              <a:gd name="T109" fmla="*/ 50 h 70"/>
              <a:gd name="T110" fmla="*/ 3 w 177"/>
              <a:gd name="T111" fmla="*/ 53 h 70"/>
              <a:gd name="T112" fmla="*/ 0 w 177"/>
              <a:gd name="T113" fmla="*/ 54 h 70"/>
              <a:gd name="T114" fmla="*/ 2 w 177"/>
              <a:gd name="T115" fmla="*/ 58 h 70"/>
              <a:gd name="T116" fmla="*/ 5 w 177"/>
              <a:gd name="T1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70">
                <a:moveTo>
                  <a:pt x="5" y="70"/>
                </a:moveTo>
                <a:cubicBezTo>
                  <a:pt x="6" y="70"/>
                  <a:pt x="6" y="70"/>
                  <a:pt x="7" y="69"/>
                </a:cubicBezTo>
                <a:cubicBezTo>
                  <a:pt x="7" y="69"/>
                  <a:pt x="8" y="69"/>
                  <a:pt x="8" y="69"/>
                </a:cubicBezTo>
                <a:cubicBezTo>
                  <a:pt x="11" y="68"/>
                  <a:pt x="15" y="67"/>
                  <a:pt x="18" y="66"/>
                </a:cubicBezTo>
                <a:cubicBezTo>
                  <a:pt x="21" y="65"/>
                  <a:pt x="24" y="64"/>
                  <a:pt x="28" y="63"/>
                </a:cubicBezTo>
                <a:cubicBezTo>
                  <a:pt x="29" y="62"/>
                  <a:pt x="30" y="62"/>
                  <a:pt x="31" y="61"/>
                </a:cubicBezTo>
                <a:cubicBezTo>
                  <a:pt x="33" y="61"/>
                  <a:pt x="35" y="60"/>
                  <a:pt x="37" y="59"/>
                </a:cubicBezTo>
                <a:cubicBezTo>
                  <a:pt x="41" y="58"/>
                  <a:pt x="44" y="57"/>
                  <a:pt x="47" y="56"/>
                </a:cubicBezTo>
                <a:cubicBezTo>
                  <a:pt x="50" y="55"/>
                  <a:pt x="53" y="54"/>
                  <a:pt x="56" y="53"/>
                </a:cubicBezTo>
                <a:cubicBezTo>
                  <a:pt x="56" y="53"/>
                  <a:pt x="57" y="53"/>
                  <a:pt x="57" y="53"/>
                </a:cubicBezTo>
                <a:cubicBezTo>
                  <a:pt x="60" y="52"/>
                  <a:pt x="63" y="51"/>
                  <a:pt x="67" y="50"/>
                </a:cubicBezTo>
                <a:cubicBezTo>
                  <a:pt x="70" y="49"/>
                  <a:pt x="73" y="48"/>
                  <a:pt x="76" y="47"/>
                </a:cubicBezTo>
                <a:cubicBezTo>
                  <a:pt x="78" y="46"/>
                  <a:pt x="79" y="46"/>
                  <a:pt x="80" y="46"/>
                </a:cubicBezTo>
                <a:cubicBezTo>
                  <a:pt x="82" y="45"/>
                  <a:pt x="84" y="44"/>
                  <a:pt x="86" y="44"/>
                </a:cubicBezTo>
                <a:cubicBezTo>
                  <a:pt x="89" y="43"/>
                  <a:pt x="93" y="42"/>
                  <a:pt x="96" y="41"/>
                </a:cubicBezTo>
                <a:cubicBezTo>
                  <a:pt x="99" y="40"/>
                  <a:pt x="102" y="39"/>
                  <a:pt x="105" y="38"/>
                </a:cubicBezTo>
                <a:cubicBezTo>
                  <a:pt x="105" y="38"/>
                  <a:pt x="105" y="38"/>
                  <a:pt x="106" y="38"/>
                </a:cubicBezTo>
                <a:cubicBezTo>
                  <a:pt x="109" y="37"/>
                  <a:pt x="112" y="36"/>
                  <a:pt x="116" y="35"/>
                </a:cubicBezTo>
                <a:cubicBezTo>
                  <a:pt x="119" y="34"/>
                  <a:pt x="122" y="33"/>
                  <a:pt x="125" y="32"/>
                </a:cubicBezTo>
                <a:cubicBezTo>
                  <a:pt x="127" y="31"/>
                  <a:pt x="128" y="31"/>
                  <a:pt x="129" y="30"/>
                </a:cubicBezTo>
                <a:cubicBezTo>
                  <a:pt x="129" y="30"/>
                  <a:pt x="130" y="30"/>
                  <a:pt x="130" y="30"/>
                </a:cubicBezTo>
                <a:cubicBezTo>
                  <a:pt x="131" y="30"/>
                  <a:pt x="133" y="29"/>
                  <a:pt x="135" y="29"/>
                </a:cubicBezTo>
                <a:cubicBezTo>
                  <a:pt x="138" y="28"/>
                  <a:pt x="142" y="26"/>
                  <a:pt x="145" y="25"/>
                </a:cubicBezTo>
                <a:cubicBezTo>
                  <a:pt x="148" y="25"/>
                  <a:pt x="151" y="24"/>
                  <a:pt x="154" y="23"/>
                </a:cubicBezTo>
                <a:cubicBezTo>
                  <a:pt x="154" y="23"/>
                  <a:pt x="154" y="22"/>
                  <a:pt x="155" y="22"/>
                </a:cubicBezTo>
                <a:cubicBezTo>
                  <a:pt x="158" y="21"/>
                  <a:pt x="161" y="20"/>
                  <a:pt x="164" y="19"/>
                </a:cubicBezTo>
                <a:cubicBezTo>
                  <a:pt x="168" y="18"/>
                  <a:pt x="171" y="17"/>
                  <a:pt x="174" y="16"/>
                </a:cubicBezTo>
                <a:cubicBezTo>
                  <a:pt x="175" y="16"/>
                  <a:pt x="176" y="15"/>
                  <a:pt x="177" y="15"/>
                </a:cubicBezTo>
                <a:cubicBezTo>
                  <a:pt x="177" y="14"/>
                  <a:pt x="176" y="12"/>
                  <a:pt x="175" y="11"/>
                </a:cubicBezTo>
                <a:cubicBezTo>
                  <a:pt x="174" y="7"/>
                  <a:pt x="172" y="3"/>
                  <a:pt x="170" y="0"/>
                </a:cubicBezTo>
                <a:cubicBezTo>
                  <a:pt x="170" y="0"/>
                  <a:pt x="169" y="0"/>
                  <a:pt x="169" y="0"/>
                </a:cubicBezTo>
                <a:cubicBezTo>
                  <a:pt x="166" y="1"/>
                  <a:pt x="162" y="2"/>
                  <a:pt x="159" y="3"/>
                </a:cubicBezTo>
                <a:cubicBezTo>
                  <a:pt x="159" y="3"/>
                  <a:pt x="158" y="3"/>
                  <a:pt x="158" y="3"/>
                </a:cubicBezTo>
                <a:cubicBezTo>
                  <a:pt x="155" y="4"/>
                  <a:pt x="152" y="5"/>
                  <a:pt x="149" y="6"/>
                </a:cubicBezTo>
                <a:cubicBezTo>
                  <a:pt x="146" y="7"/>
                  <a:pt x="143" y="8"/>
                  <a:pt x="140" y="9"/>
                </a:cubicBezTo>
                <a:cubicBezTo>
                  <a:pt x="138" y="10"/>
                  <a:pt x="136" y="11"/>
                  <a:pt x="134" y="11"/>
                </a:cubicBezTo>
                <a:cubicBezTo>
                  <a:pt x="132" y="12"/>
                  <a:pt x="131" y="12"/>
                  <a:pt x="130" y="12"/>
                </a:cubicBezTo>
                <a:cubicBezTo>
                  <a:pt x="128" y="13"/>
                  <a:pt x="126" y="13"/>
                  <a:pt x="125" y="14"/>
                </a:cubicBezTo>
                <a:cubicBezTo>
                  <a:pt x="123" y="14"/>
                  <a:pt x="122" y="15"/>
                  <a:pt x="120" y="15"/>
                </a:cubicBezTo>
                <a:cubicBezTo>
                  <a:pt x="117" y="16"/>
                  <a:pt x="114" y="17"/>
                  <a:pt x="110" y="18"/>
                </a:cubicBezTo>
                <a:cubicBezTo>
                  <a:pt x="110" y="19"/>
                  <a:pt x="110" y="19"/>
                  <a:pt x="109" y="19"/>
                </a:cubicBezTo>
                <a:cubicBezTo>
                  <a:pt x="106" y="20"/>
                  <a:pt x="103" y="21"/>
                  <a:pt x="101" y="21"/>
                </a:cubicBezTo>
                <a:cubicBezTo>
                  <a:pt x="97" y="22"/>
                  <a:pt x="94" y="23"/>
                  <a:pt x="91" y="24"/>
                </a:cubicBezTo>
                <a:cubicBezTo>
                  <a:pt x="89" y="25"/>
                  <a:pt x="87" y="26"/>
                  <a:pt x="85" y="26"/>
                </a:cubicBezTo>
                <a:cubicBezTo>
                  <a:pt x="84" y="27"/>
                  <a:pt x="82" y="27"/>
                  <a:pt x="81" y="28"/>
                </a:cubicBezTo>
                <a:cubicBezTo>
                  <a:pt x="78" y="29"/>
                  <a:pt x="75" y="30"/>
                  <a:pt x="71" y="31"/>
                </a:cubicBezTo>
                <a:cubicBezTo>
                  <a:pt x="68" y="32"/>
                  <a:pt x="65" y="33"/>
                  <a:pt x="62" y="34"/>
                </a:cubicBezTo>
                <a:cubicBezTo>
                  <a:pt x="61" y="34"/>
                  <a:pt x="61" y="34"/>
                  <a:pt x="60" y="34"/>
                </a:cubicBezTo>
                <a:cubicBezTo>
                  <a:pt x="58" y="35"/>
                  <a:pt x="55" y="36"/>
                  <a:pt x="52" y="37"/>
                </a:cubicBezTo>
                <a:cubicBezTo>
                  <a:pt x="48" y="38"/>
                  <a:pt x="45" y="39"/>
                  <a:pt x="42" y="40"/>
                </a:cubicBezTo>
                <a:cubicBezTo>
                  <a:pt x="40" y="41"/>
                  <a:pt x="38" y="41"/>
                  <a:pt x="36" y="42"/>
                </a:cubicBezTo>
                <a:cubicBezTo>
                  <a:pt x="35" y="42"/>
                  <a:pt x="33" y="43"/>
                  <a:pt x="32" y="43"/>
                </a:cubicBezTo>
                <a:cubicBezTo>
                  <a:pt x="29" y="44"/>
                  <a:pt x="26" y="45"/>
                  <a:pt x="22" y="46"/>
                </a:cubicBezTo>
                <a:cubicBezTo>
                  <a:pt x="19" y="47"/>
                  <a:pt x="16" y="48"/>
                  <a:pt x="13" y="50"/>
                </a:cubicBezTo>
                <a:cubicBezTo>
                  <a:pt x="12" y="50"/>
                  <a:pt x="12" y="50"/>
                  <a:pt x="11" y="50"/>
                </a:cubicBezTo>
                <a:cubicBezTo>
                  <a:pt x="9" y="51"/>
                  <a:pt x="6" y="52"/>
                  <a:pt x="3" y="53"/>
                </a:cubicBezTo>
                <a:cubicBezTo>
                  <a:pt x="2" y="53"/>
                  <a:pt x="1" y="53"/>
                  <a:pt x="0" y="54"/>
                </a:cubicBezTo>
                <a:cubicBezTo>
                  <a:pt x="0" y="55"/>
                  <a:pt x="1" y="57"/>
                  <a:pt x="2" y="58"/>
                </a:cubicBezTo>
                <a:cubicBezTo>
                  <a:pt x="3" y="62"/>
                  <a:pt x="4" y="66"/>
                  <a:pt x="5" y="7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3">
            <a:extLst>
              <a:ext uri="{FF2B5EF4-FFF2-40B4-BE49-F238E27FC236}">
                <a16:creationId xmlns:a16="http://schemas.microsoft.com/office/drawing/2014/main" id="{AACDD4E1-850E-C299-EEC5-8C80798DF70A}"/>
              </a:ext>
            </a:extLst>
          </p:cNvPr>
          <p:cNvSpPr>
            <a:spLocks/>
          </p:cNvSpPr>
          <p:nvPr/>
        </p:nvSpPr>
        <p:spPr bwMode="auto">
          <a:xfrm>
            <a:off x="1268790" y="4328677"/>
            <a:ext cx="500210" cy="236692"/>
          </a:xfrm>
          <a:custGeom>
            <a:avLst/>
            <a:gdLst>
              <a:gd name="T0" fmla="*/ 189 w 198"/>
              <a:gd name="T1" fmla="*/ 75 h 94"/>
              <a:gd name="T2" fmla="*/ 175 w 198"/>
              <a:gd name="T3" fmla="*/ 70 h 94"/>
              <a:gd name="T4" fmla="*/ 167 w 198"/>
              <a:gd name="T5" fmla="*/ 67 h 94"/>
              <a:gd name="T6" fmla="*/ 159 w 198"/>
              <a:gd name="T7" fmla="*/ 64 h 94"/>
              <a:gd name="T8" fmla="*/ 149 w 198"/>
              <a:gd name="T9" fmla="*/ 61 h 94"/>
              <a:gd name="T10" fmla="*/ 134 w 198"/>
              <a:gd name="T11" fmla="*/ 55 h 94"/>
              <a:gd name="T12" fmla="*/ 125 w 198"/>
              <a:gd name="T13" fmla="*/ 52 h 94"/>
              <a:gd name="T14" fmla="*/ 109 w 198"/>
              <a:gd name="T15" fmla="*/ 45 h 94"/>
              <a:gd name="T16" fmla="*/ 101 w 198"/>
              <a:gd name="T17" fmla="*/ 42 h 94"/>
              <a:gd name="T18" fmla="*/ 87 w 198"/>
              <a:gd name="T19" fmla="*/ 37 h 94"/>
              <a:gd name="T20" fmla="*/ 76 w 198"/>
              <a:gd name="T21" fmla="*/ 32 h 94"/>
              <a:gd name="T22" fmla="*/ 68 w 198"/>
              <a:gd name="T23" fmla="*/ 29 h 94"/>
              <a:gd name="T24" fmla="*/ 59 w 198"/>
              <a:gd name="T25" fmla="*/ 25 h 94"/>
              <a:gd name="T26" fmla="*/ 46 w 198"/>
              <a:gd name="T27" fmla="*/ 19 h 94"/>
              <a:gd name="T28" fmla="*/ 35 w 198"/>
              <a:gd name="T29" fmla="*/ 13 h 94"/>
              <a:gd name="T30" fmla="*/ 26 w 198"/>
              <a:gd name="T31" fmla="*/ 9 h 94"/>
              <a:gd name="T32" fmla="*/ 11 w 198"/>
              <a:gd name="T33" fmla="*/ 1 h 94"/>
              <a:gd name="T34" fmla="*/ 3 w 198"/>
              <a:gd name="T35" fmla="*/ 10 h 94"/>
              <a:gd name="T36" fmla="*/ 2 w 198"/>
              <a:gd name="T37" fmla="*/ 14 h 94"/>
              <a:gd name="T38" fmla="*/ 15 w 198"/>
              <a:gd name="T39" fmla="*/ 21 h 94"/>
              <a:gd name="T40" fmla="*/ 23 w 198"/>
              <a:gd name="T41" fmla="*/ 26 h 94"/>
              <a:gd name="T42" fmla="*/ 39 w 198"/>
              <a:gd name="T43" fmla="*/ 34 h 94"/>
              <a:gd name="T44" fmla="*/ 47 w 198"/>
              <a:gd name="T45" fmla="*/ 37 h 94"/>
              <a:gd name="T46" fmla="*/ 62 w 198"/>
              <a:gd name="T47" fmla="*/ 44 h 94"/>
              <a:gd name="T48" fmla="*/ 64 w 198"/>
              <a:gd name="T49" fmla="*/ 45 h 94"/>
              <a:gd name="T50" fmla="*/ 80 w 198"/>
              <a:gd name="T51" fmla="*/ 51 h 94"/>
              <a:gd name="T52" fmla="*/ 89 w 198"/>
              <a:gd name="T53" fmla="*/ 55 h 94"/>
              <a:gd name="T54" fmla="*/ 104 w 198"/>
              <a:gd name="T55" fmla="*/ 61 h 94"/>
              <a:gd name="T56" fmla="*/ 113 w 198"/>
              <a:gd name="T57" fmla="*/ 64 h 94"/>
              <a:gd name="T58" fmla="*/ 125 w 198"/>
              <a:gd name="T59" fmla="*/ 69 h 94"/>
              <a:gd name="T60" fmla="*/ 138 w 198"/>
              <a:gd name="T61" fmla="*/ 74 h 94"/>
              <a:gd name="T62" fmla="*/ 147 w 198"/>
              <a:gd name="T63" fmla="*/ 77 h 94"/>
              <a:gd name="T64" fmla="*/ 158 w 198"/>
              <a:gd name="T65" fmla="*/ 81 h 94"/>
              <a:gd name="T66" fmla="*/ 167 w 198"/>
              <a:gd name="T67" fmla="*/ 84 h 94"/>
              <a:gd name="T68" fmla="*/ 180 w 198"/>
              <a:gd name="T69" fmla="*/ 89 h 94"/>
              <a:gd name="T70" fmla="*/ 187 w 198"/>
              <a:gd name="T71" fmla="*/ 92 h 94"/>
              <a:gd name="T72" fmla="*/ 192 w 198"/>
              <a:gd name="T73" fmla="*/ 94 h 94"/>
              <a:gd name="T74" fmla="*/ 192 w 198"/>
              <a:gd name="T7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4">
                <a:moveTo>
                  <a:pt x="191" y="76"/>
                </a:moveTo>
                <a:cubicBezTo>
                  <a:pt x="190" y="76"/>
                  <a:pt x="190" y="76"/>
                  <a:pt x="189" y="75"/>
                </a:cubicBezTo>
                <a:cubicBezTo>
                  <a:pt x="188" y="75"/>
                  <a:pt x="186" y="74"/>
                  <a:pt x="184" y="73"/>
                </a:cubicBezTo>
                <a:cubicBezTo>
                  <a:pt x="181" y="72"/>
                  <a:pt x="178" y="71"/>
                  <a:pt x="175" y="70"/>
                </a:cubicBezTo>
                <a:cubicBezTo>
                  <a:pt x="174" y="70"/>
                  <a:pt x="172" y="69"/>
                  <a:pt x="170" y="68"/>
                </a:cubicBezTo>
                <a:cubicBezTo>
                  <a:pt x="169" y="68"/>
                  <a:pt x="168" y="67"/>
                  <a:pt x="167" y="67"/>
                </a:cubicBezTo>
                <a:cubicBezTo>
                  <a:pt x="166" y="67"/>
                  <a:pt x="165" y="66"/>
                  <a:pt x="164" y="66"/>
                </a:cubicBezTo>
                <a:cubicBezTo>
                  <a:pt x="162" y="65"/>
                  <a:pt x="160" y="65"/>
                  <a:pt x="159" y="64"/>
                </a:cubicBezTo>
                <a:cubicBezTo>
                  <a:pt x="156" y="63"/>
                  <a:pt x="153" y="62"/>
                  <a:pt x="150" y="61"/>
                </a:cubicBezTo>
                <a:cubicBezTo>
                  <a:pt x="150" y="61"/>
                  <a:pt x="150" y="61"/>
                  <a:pt x="149" y="61"/>
                </a:cubicBezTo>
                <a:cubicBezTo>
                  <a:pt x="147" y="60"/>
                  <a:pt x="145" y="59"/>
                  <a:pt x="142" y="58"/>
                </a:cubicBezTo>
                <a:cubicBezTo>
                  <a:pt x="139" y="57"/>
                  <a:pt x="137" y="56"/>
                  <a:pt x="134" y="55"/>
                </a:cubicBezTo>
                <a:cubicBezTo>
                  <a:pt x="132" y="54"/>
                  <a:pt x="130" y="53"/>
                  <a:pt x="129" y="53"/>
                </a:cubicBezTo>
                <a:cubicBezTo>
                  <a:pt x="128" y="52"/>
                  <a:pt x="127" y="52"/>
                  <a:pt x="125" y="52"/>
                </a:cubicBezTo>
                <a:cubicBezTo>
                  <a:pt x="123" y="51"/>
                  <a:pt x="120" y="50"/>
                  <a:pt x="117" y="49"/>
                </a:cubicBezTo>
                <a:cubicBezTo>
                  <a:pt x="114" y="47"/>
                  <a:pt x="112" y="46"/>
                  <a:pt x="109" y="45"/>
                </a:cubicBezTo>
                <a:cubicBezTo>
                  <a:pt x="109" y="45"/>
                  <a:pt x="108" y="45"/>
                  <a:pt x="108" y="45"/>
                </a:cubicBezTo>
                <a:cubicBezTo>
                  <a:pt x="105" y="44"/>
                  <a:pt x="103" y="43"/>
                  <a:pt x="101" y="42"/>
                </a:cubicBezTo>
                <a:cubicBezTo>
                  <a:pt x="98" y="41"/>
                  <a:pt x="95" y="40"/>
                  <a:pt x="92" y="39"/>
                </a:cubicBezTo>
                <a:cubicBezTo>
                  <a:pt x="91" y="38"/>
                  <a:pt x="89" y="37"/>
                  <a:pt x="87" y="37"/>
                </a:cubicBezTo>
                <a:cubicBezTo>
                  <a:pt x="86" y="36"/>
                  <a:pt x="85" y="36"/>
                  <a:pt x="84" y="35"/>
                </a:cubicBezTo>
                <a:cubicBezTo>
                  <a:pt x="81" y="34"/>
                  <a:pt x="79" y="33"/>
                  <a:pt x="76" y="32"/>
                </a:cubicBezTo>
                <a:cubicBezTo>
                  <a:pt x="73" y="31"/>
                  <a:pt x="71" y="30"/>
                  <a:pt x="69" y="29"/>
                </a:cubicBezTo>
                <a:cubicBezTo>
                  <a:pt x="68" y="29"/>
                  <a:pt x="68" y="29"/>
                  <a:pt x="68" y="29"/>
                </a:cubicBezTo>
                <a:cubicBezTo>
                  <a:pt x="67" y="28"/>
                  <a:pt x="67" y="28"/>
                  <a:pt x="67" y="28"/>
                </a:cubicBezTo>
                <a:cubicBezTo>
                  <a:pt x="64" y="27"/>
                  <a:pt x="62" y="26"/>
                  <a:pt x="59" y="25"/>
                </a:cubicBezTo>
                <a:cubicBezTo>
                  <a:pt x="57" y="24"/>
                  <a:pt x="54" y="22"/>
                  <a:pt x="51" y="21"/>
                </a:cubicBezTo>
                <a:cubicBezTo>
                  <a:pt x="50" y="20"/>
                  <a:pt x="48" y="20"/>
                  <a:pt x="46" y="19"/>
                </a:cubicBezTo>
                <a:cubicBezTo>
                  <a:pt x="45" y="18"/>
                  <a:pt x="44" y="18"/>
                  <a:pt x="43" y="17"/>
                </a:cubicBezTo>
                <a:cubicBezTo>
                  <a:pt x="41" y="16"/>
                  <a:pt x="38" y="15"/>
                  <a:pt x="35" y="13"/>
                </a:cubicBezTo>
                <a:cubicBezTo>
                  <a:pt x="32" y="12"/>
                  <a:pt x="30" y="11"/>
                  <a:pt x="27" y="9"/>
                </a:cubicBezTo>
                <a:cubicBezTo>
                  <a:pt x="27" y="9"/>
                  <a:pt x="26" y="9"/>
                  <a:pt x="26" y="9"/>
                </a:cubicBezTo>
                <a:cubicBezTo>
                  <a:pt x="24" y="8"/>
                  <a:pt x="21" y="6"/>
                  <a:pt x="19" y="5"/>
                </a:cubicBezTo>
                <a:cubicBezTo>
                  <a:pt x="16" y="4"/>
                  <a:pt x="14" y="2"/>
                  <a:pt x="11" y="1"/>
                </a:cubicBezTo>
                <a:cubicBezTo>
                  <a:pt x="11" y="0"/>
                  <a:pt x="10" y="0"/>
                  <a:pt x="10" y="0"/>
                </a:cubicBezTo>
                <a:cubicBezTo>
                  <a:pt x="8" y="3"/>
                  <a:pt x="5" y="6"/>
                  <a:pt x="3" y="10"/>
                </a:cubicBezTo>
                <a:cubicBezTo>
                  <a:pt x="2" y="11"/>
                  <a:pt x="1" y="12"/>
                  <a:pt x="0" y="13"/>
                </a:cubicBezTo>
                <a:cubicBezTo>
                  <a:pt x="1" y="14"/>
                  <a:pt x="1" y="14"/>
                  <a:pt x="2" y="14"/>
                </a:cubicBezTo>
                <a:cubicBezTo>
                  <a:pt x="4" y="15"/>
                  <a:pt x="5" y="16"/>
                  <a:pt x="7" y="17"/>
                </a:cubicBezTo>
                <a:cubicBezTo>
                  <a:pt x="10" y="19"/>
                  <a:pt x="12" y="20"/>
                  <a:pt x="15" y="21"/>
                </a:cubicBezTo>
                <a:cubicBezTo>
                  <a:pt x="17" y="23"/>
                  <a:pt x="20" y="24"/>
                  <a:pt x="22" y="25"/>
                </a:cubicBezTo>
                <a:cubicBezTo>
                  <a:pt x="22" y="25"/>
                  <a:pt x="23" y="25"/>
                  <a:pt x="23" y="26"/>
                </a:cubicBezTo>
                <a:cubicBezTo>
                  <a:pt x="26" y="27"/>
                  <a:pt x="29" y="28"/>
                  <a:pt x="31" y="30"/>
                </a:cubicBezTo>
                <a:cubicBezTo>
                  <a:pt x="34" y="31"/>
                  <a:pt x="37" y="32"/>
                  <a:pt x="39" y="34"/>
                </a:cubicBezTo>
                <a:cubicBezTo>
                  <a:pt x="40" y="34"/>
                  <a:pt x="41" y="35"/>
                  <a:pt x="42" y="35"/>
                </a:cubicBezTo>
                <a:cubicBezTo>
                  <a:pt x="44" y="36"/>
                  <a:pt x="46" y="37"/>
                  <a:pt x="47" y="37"/>
                </a:cubicBezTo>
                <a:cubicBezTo>
                  <a:pt x="50" y="39"/>
                  <a:pt x="53" y="40"/>
                  <a:pt x="56" y="41"/>
                </a:cubicBezTo>
                <a:cubicBezTo>
                  <a:pt x="58" y="42"/>
                  <a:pt x="60" y="43"/>
                  <a:pt x="62" y="44"/>
                </a:cubicBezTo>
                <a:cubicBezTo>
                  <a:pt x="62" y="44"/>
                  <a:pt x="63" y="44"/>
                  <a:pt x="63" y="44"/>
                </a:cubicBezTo>
                <a:cubicBezTo>
                  <a:pt x="63" y="44"/>
                  <a:pt x="63" y="44"/>
                  <a:pt x="64" y="45"/>
                </a:cubicBezTo>
                <a:cubicBezTo>
                  <a:pt x="67" y="46"/>
                  <a:pt x="69" y="47"/>
                  <a:pt x="72" y="48"/>
                </a:cubicBezTo>
                <a:cubicBezTo>
                  <a:pt x="75" y="49"/>
                  <a:pt x="78" y="50"/>
                  <a:pt x="80" y="51"/>
                </a:cubicBezTo>
                <a:cubicBezTo>
                  <a:pt x="81" y="52"/>
                  <a:pt x="82" y="52"/>
                  <a:pt x="83" y="53"/>
                </a:cubicBezTo>
                <a:cubicBezTo>
                  <a:pt x="85" y="53"/>
                  <a:pt x="87" y="54"/>
                  <a:pt x="89" y="55"/>
                </a:cubicBezTo>
                <a:cubicBezTo>
                  <a:pt x="91" y="56"/>
                  <a:pt x="94" y="57"/>
                  <a:pt x="97" y="58"/>
                </a:cubicBezTo>
                <a:cubicBezTo>
                  <a:pt x="99" y="59"/>
                  <a:pt x="102" y="60"/>
                  <a:pt x="104" y="61"/>
                </a:cubicBezTo>
                <a:cubicBezTo>
                  <a:pt x="104" y="61"/>
                  <a:pt x="105" y="61"/>
                  <a:pt x="105" y="61"/>
                </a:cubicBezTo>
                <a:cubicBezTo>
                  <a:pt x="108" y="62"/>
                  <a:pt x="111" y="63"/>
                  <a:pt x="113" y="64"/>
                </a:cubicBezTo>
                <a:cubicBezTo>
                  <a:pt x="116" y="65"/>
                  <a:pt x="119" y="66"/>
                  <a:pt x="122" y="67"/>
                </a:cubicBezTo>
                <a:cubicBezTo>
                  <a:pt x="123" y="68"/>
                  <a:pt x="124" y="68"/>
                  <a:pt x="125" y="69"/>
                </a:cubicBezTo>
                <a:cubicBezTo>
                  <a:pt x="127" y="69"/>
                  <a:pt x="128" y="70"/>
                  <a:pt x="130" y="71"/>
                </a:cubicBezTo>
                <a:cubicBezTo>
                  <a:pt x="133" y="72"/>
                  <a:pt x="136" y="73"/>
                  <a:pt x="138" y="74"/>
                </a:cubicBezTo>
                <a:cubicBezTo>
                  <a:pt x="141" y="75"/>
                  <a:pt x="143" y="75"/>
                  <a:pt x="146" y="76"/>
                </a:cubicBezTo>
                <a:cubicBezTo>
                  <a:pt x="146" y="76"/>
                  <a:pt x="146" y="77"/>
                  <a:pt x="147" y="77"/>
                </a:cubicBezTo>
                <a:cubicBezTo>
                  <a:pt x="150" y="78"/>
                  <a:pt x="152" y="79"/>
                  <a:pt x="155" y="80"/>
                </a:cubicBezTo>
                <a:cubicBezTo>
                  <a:pt x="156" y="80"/>
                  <a:pt x="157" y="80"/>
                  <a:pt x="158" y="81"/>
                </a:cubicBezTo>
                <a:cubicBezTo>
                  <a:pt x="160" y="82"/>
                  <a:pt x="162" y="82"/>
                  <a:pt x="163" y="83"/>
                </a:cubicBezTo>
                <a:cubicBezTo>
                  <a:pt x="164" y="83"/>
                  <a:pt x="165" y="84"/>
                  <a:pt x="167" y="84"/>
                </a:cubicBezTo>
                <a:cubicBezTo>
                  <a:pt x="168" y="85"/>
                  <a:pt x="170" y="85"/>
                  <a:pt x="172" y="86"/>
                </a:cubicBezTo>
                <a:cubicBezTo>
                  <a:pt x="175" y="87"/>
                  <a:pt x="177" y="88"/>
                  <a:pt x="180" y="89"/>
                </a:cubicBezTo>
                <a:cubicBezTo>
                  <a:pt x="181" y="89"/>
                  <a:pt x="182" y="90"/>
                  <a:pt x="183" y="90"/>
                </a:cubicBezTo>
                <a:cubicBezTo>
                  <a:pt x="185" y="91"/>
                  <a:pt x="186" y="91"/>
                  <a:pt x="187" y="92"/>
                </a:cubicBezTo>
                <a:cubicBezTo>
                  <a:pt x="188" y="92"/>
                  <a:pt x="188" y="92"/>
                  <a:pt x="188" y="92"/>
                </a:cubicBezTo>
                <a:cubicBezTo>
                  <a:pt x="191" y="93"/>
                  <a:pt x="192" y="94"/>
                  <a:pt x="192" y="94"/>
                </a:cubicBezTo>
                <a:cubicBezTo>
                  <a:pt x="198" y="79"/>
                  <a:pt x="198" y="79"/>
                  <a:pt x="198" y="79"/>
                </a:cubicBezTo>
                <a:cubicBezTo>
                  <a:pt x="198" y="79"/>
                  <a:pt x="196" y="78"/>
                  <a:pt x="192" y="76"/>
                </a:cubicBezTo>
                <a:cubicBezTo>
                  <a:pt x="192" y="76"/>
                  <a:pt x="191" y="76"/>
                  <a:pt x="191" y="7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020E4779-AAB4-4937-8920-4F608AC784A5}"/>
              </a:ext>
            </a:extLst>
          </p:cNvPr>
          <p:cNvSpPr>
            <a:spLocks/>
          </p:cNvSpPr>
          <p:nvPr/>
        </p:nvSpPr>
        <p:spPr bwMode="auto">
          <a:xfrm>
            <a:off x="1723239" y="1720327"/>
            <a:ext cx="370819" cy="80476"/>
          </a:xfrm>
          <a:custGeom>
            <a:avLst/>
            <a:gdLst>
              <a:gd name="T0" fmla="*/ 135 w 147"/>
              <a:gd name="T1" fmla="*/ 16 h 32"/>
              <a:gd name="T2" fmla="*/ 134 w 147"/>
              <a:gd name="T3" fmla="*/ 15 h 32"/>
              <a:gd name="T4" fmla="*/ 126 w 147"/>
              <a:gd name="T5" fmla="*/ 14 h 32"/>
              <a:gd name="T6" fmla="*/ 117 w 147"/>
              <a:gd name="T7" fmla="*/ 13 h 32"/>
              <a:gd name="T8" fmla="*/ 112 w 147"/>
              <a:gd name="T9" fmla="*/ 12 h 32"/>
              <a:gd name="T10" fmla="*/ 109 w 147"/>
              <a:gd name="T11" fmla="*/ 12 h 32"/>
              <a:gd name="T12" fmla="*/ 100 w 147"/>
              <a:gd name="T13" fmla="*/ 11 h 32"/>
              <a:gd name="T14" fmla="*/ 91 w 147"/>
              <a:gd name="T15" fmla="*/ 10 h 32"/>
              <a:gd name="T16" fmla="*/ 90 w 147"/>
              <a:gd name="T17" fmla="*/ 9 h 32"/>
              <a:gd name="T18" fmla="*/ 82 w 147"/>
              <a:gd name="T19" fmla="*/ 9 h 32"/>
              <a:gd name="T20" fmla="*/ 74 w 147"/>
              <a:gd name="T21" fmla="*/ 8 h 32"/>
              <a:gd name="T22" fmla="*/ 68 w 147"/>
              <a:gd name="T23" fmla="*/ 7 h 32"/>
              <a:gd name="T24" fmla="*/ 65 w 147"/>
              <a:gd name="T25" fmla="*/ 6 h 32"/>
              <a:gd name="T26" fmla="*/ 56 w 147"/>
              <a:gd name="T27" fmla="*/ 6 h 32"/>
              <a:gd name="T28" fmla="*/ 47 w 147"/>
              <a:gd name="T29" fmla="*/ 5 h 32"/>
              <a:gd name="T30" fmla="*/ 46 w 147"/>
              <a:gd name="T31" fmla="*/ 4 h 32"/>
              <a:gd name="T32" fmla="*/ 38 w 147"/>
              <a:gd name="T33" fmla="*/ 4 h 32"/>
              <a:gd name="T34" fmla="*/ 37 w 147"/>
              <a:gd name="T35" fmla="*/ 3 h 32"/>
              <a:gd name="T36" fmla="*/ 30 w 147"/>
              <a:gd name="T37" fmla="*/ 3 h 32"/>
              <a:gd name="T38" fmla="*/ 24 w 147"/>
              <a:gd name="T39" fmla="*/ 2 h 32"/>
              <a:gd name="T40" fmla="*/ 21 w 147"/>
              <a:gd name="T41" fmla="*/ 2 h 32"/>
              <a:gd name="T42" fmla="*/ 12 w 147"/>
              <a:gd name="T43" fmla="*/ 1 h 32"/>
              <a:gd name="T44" fmla="*/ 3 w 147"/>
              <a:gd name="T45" fmla="*/ 0 h 32"/>
              <a:gd name="T46" fmla="*/ 2 w 147"/>
              <a:gd name="T47" fmla="*/ 0 h 32"/>
              <a:gd name="T48" fmla="*/ 0 w 147"/>
              <a:gd name="T49" fmla="*/ 0 h 32"/>
              <a:gd name="T50" fmla="*/ 0 w 147"/>
              <a:gd name="T51" fmla="*/ 8 h 32"/>
              <a:gd name="T52" fmla="*/ 0 w 147"/>
              <a:gd name="T53" fmla="*/ 14 h 32"/>
              <a:gd name="T54" fmla="*/ 0 w 147"/>
              <a:gd name="T55" fmla="*/ 14 h 32"/>
              <a:gd name="T56" fmla="*/ 9 w 147"/>
              <a:gd name="T57" fmla="*/ 15 h 32"/>
              <a:gd name="T58" fmla="*/ 17 w 147"/>
              <a:gd name="T59" fmla="*/ 16 h 32"/>
              <a:gd name="T60" fmla="*/ 20 w 147"/>
              <a:gd name="T61" fmla="*/ 16 h 32"/>
              <a:gd name="T62" fmla="*/ 26 w 147"/>
              <a:gd name="T63" fmla="*/ 17 h 32"/>
              <a:gd name="T64" fmla="*/ 35 w 147"/>
              <a:gd name="T65" fmla="*/ 18 h 32"/>
              <a:gd name="T66" fmla="*/ 35 w 147"/>
              <a:gd name="T67" fmla="*/ 18 h 32"/>
              <a:gd name="T68" fmla="*/ 43 w 147"/>
              <a:gd name="T69" fmla="*/ 18 h 32"/>
              <a:gd name="T70" fmla="*/ 44 w 147"/>
              <a:gd name="T71" fmla="*/ 18 h 32"/>
              <a:gd name="T72" fmla="*/ 53 w 147"/>
              <a:gd name="T73" fmla="*/ 19 h 32"/>
              <a:gd name="T74" fmla="*/ 61 w 147"/>
              <a:gd name="T75" fmla="*/ 20 h 32"/>
              <a:gd name="T76" fmla="*/ 65 w 147"/>
              <a:gd name="T77" fmla="*/ 21 h 32"/>
              <a:gd name="T78" fmla="*/ 70 w 147"/>
              <a:gd name="T79" fmla="*/ 21 h 32"/>
              <a:gd name="T80" fmla="*/ 79 w 147"/>
              <a:gd name="T81" fmla="*/ 23 h 32"/>
              <a:gd name="T82" fmla="*/ 87 w 147"/>
              <a:gd name="T83" fmla="*/ 24 h 32"/>
              <a:gd name="T84" fmla="*/ 88 w 147"/>
              <a:gd name="T85" fmla="*/ 24 h 32"/>
              <a:gd name="T86" fmla="*/ 97 w 147"/>
              <a:gd name="T87" fmla="*/ 25 h 32"/>
              <a:gd name="T88" fmla="*/ 105 w 147"/>
              <a:gd name="T89" fmla="*/ 26 h 32"/>
              <a:gd name="T90" fmla="*/ 109 w 147"/>
              <a:gd name="T91" fmla="*/ 26 h 32"/>
              <a:gd name="T92" fmla="*/ 114 w 147"/>
              <a:gd name="T93" fmla="*/ 27 h 32"/>
              <a:gd name="T94" fmla="*/ 123 w 147"/>
              <a:gd name="T95" fmla="*/ 28 h 32"/>
              <a:gd name="T96" fmla="*/ 130 w 147"/>
              <a:gd name="T97" fmla="*/ 30 h 32"/>
              <a:gd name="T98" fmla="*/ 132 w 147"/>
              <a:gd name="T99" fmla="*/ 30 h 32"/>
              <a:gd name="T100" fmla="*/ 140 w 147"/>
              <a:gd name="T101" fmla="*/ 31 h 32"/>
              <a:gd name="T102" fmla="*/ 144 w 147"/>
              <a:gd name="T103" fmla="*/ 32 h 32"/>
              <a:gd name="T104" fmla="*/ 147 w 147"/>
              <a:gd name="T105" fmla="*/ 17 h 32"/>
              <a:gd name="T106" fmla="*/ 144 w 147"/>
              <a:gd name="T107" fmla="*/ 17 h 32"/>
              <a:gd name="T108" fmla="*/ 135 w 147"/>
              <a:gd name="T10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32">
                <a:moveTo>
                  <a:pt x="135" y="16"/>
                </a:moveTo>
                <a:cubicBezTo>
                  <a:pt x="135" y="16"/>
                  <a:pt x="134" y="15"/>
                  <a:pt x="134" y="15"/>
                </a:cubicBezTo>
                <a:cubicBezTo>
                  <a:pt x="131" y="15"/>
                  <a:pt x="129" y="15"/>
                  <a:pt x="126" y="14"/>
                </a:cubicBezTo>
                <a:cubicBezTo>
                  <a:pt x="123" y="14"/>
                  <a:pt x="120" y="13"/>
                  <a:pt x="117" y="13"/>
                </a:cubicBezTo>
                <a:cubicBezTo>
                  <a:pt x="116" y="13"/>
                  <a:pt x="114" y="13"/>
                  <a:pt x="112" y="12"/>
                </a:cubicBezTo>
                <a:cubicBezTo>
                  <a:pt x="111" y="12"/>
                  <a:pt x="110" y="12"/>
                  <a:pt x="109" y="12"/>
                </a:cubicBezTo>
                <a:cubicBezTo>
                  <a:pt x="106" y="12"/>
                  <a:pt x="103" y="11"/>
                  <a:pt x="100" y="11"/>
                </a:cubicBezTo>
                <a:cubicBezTo>
                  <a:pt x="97" y="10"/>
                  <a:pt x="94" y="10"/>
                  <a:pt x="91" y="10"/>
                </a:cubicBezTo>
                <a:cubicBezTo>
                  <a:pt x="91" y="10"/>
                  <a:pt x="90" y="10"/>
                  <a:pt x="90" y="9"/>
                </a:cubicBezTo>
                <a:cubicBezTo>
                  <a:pt x="87" y="9"/>
                  <a:pt x="85" y="9"/>
                  <a:pt x="82" y="9"/>
                </a:cubicBezTo>
                <a:cubicBezTo>
                  <a:pt x="79" y="8"/>
                  <a:pt x="77" y="8"/>
                  <a:pt x="74" y="8"/>
                </a:cubicBezTo>
                <a:cubicBezTo>
                  <a:pt x="72" y="7"/>
                  <a:pt x="70" y="7"/>
                  <a:pt x="68" y="7"/>
                </a:cubicBezTo>
                <a:cubicBezTo>
                  <a:pt x="67" y="7"/>
                  <a:pt x="66" y="7"/>
                  <a:pt x="65" y="6"/>
                </a:cubicBezTo>
                <a:cubicBezTo>
                  <a:pt x="62" y="6"/>
                  <a:pt x="59" y="6"/>
                  <a:pt x="56" y="6"/>
                </a:cubicBezTo>
                <a:cubicBezTo>
                  <a:pt x="53" y="5"/>
                  <a:pt x="50" y="5"/>
                  <a:pt x="47" y="5"/>
                </a:cubicBezTo>
                <a:cubicBezTo>
                  <a:pt x="47" y="5"/>
                  <a:pt x="46" y="4"/>
                  <a:pt x="46" y="4"/>
                </a:cubicBezTo>
                <a:cubicBezTo>
                  <a:pt x="43" y="4"/>
                  <a:pt x="41" y="4"/>
                  <a:pt x="38" y="4"/>
                </a:cubicBezTo>
                <a:cubicBezTo>
                  <a:pt x="38" y="4"/>
                  <a:pt x="37" y="3"/>
                  <a:pt x="37" y="3"/>
                </a:cubicBezTo>
                <a:cubicBezTo>
                  <a:pt x="34" y="3"/>
                  <a:pt x="32" y="3"/>
                  <a:pt x="30" y="3"/>
                </a:cubicBezTo>
                <a:cubicBezTo>
                  <a:pt x="28" y="3"/>
                  <a:pt x="26" y="2"/>
                  <a:pt x="24" y="2"/>
                </a:cubicBezTo>
                <a:cubicBezTo>
                  <a:pt x="23" y="2"/>
                  <a:pt x="22" y="2"/>
                  <a:pt x="21" y="2"/>
                </a:cubicBezTo>
                <a:cubicBezTo>
                  <a:pt x="18" y="2"/>
                  <a:pt x="15" y="1"/>
                  <a:pt x="12" y="1"/>
                </a:cubicBezTo>
                <a:cubicBezTo>
                  <a:pt x="9" y="1"/>
                  <a:pt x="6" y="1"/>
                  <a:pt x="3" y="0"/>
                </a:cubicBezTo>
                <a:cubicBezTo>
                  <a:pt x="3" y="0"/>
                  <a:pt x="2" y="0"/>
                  <a:pt x="2" y="0"/>
                </a:cubicBezTo>
                <a:cubicBezTo>
                  <a:pt x="1" y="0"/>
                  <a:pt x="0" y="0"/>
                  <a:pt x="0" y="0"/>
                </a:cubicBezTo>
                <a:cubicBezTo>
                  <a:pt x="0" y="3"/>
                  <a:pt x="0" y="5"/>
                  <a:pt x="0" y="8"/>
                </a:cubicBezTo>
                <a:cubicBezTo>
                  <a:pt x="0" y="10"/>
                  <a:pt x="0" y="12"/>
                  <a:pt x="0" y="14"/>
                </a:cubicBezTo>
                <a:cubicBezTo>
                  <a:pt x="0" y="14"/>
                  <a:pt x="0" y="14"/>
                  <a:pt x="0" y="14"/>
                </a:cubicBezTo>
                <a:cubicBezTo>
                  <a:pt x="3" y="14"/>
                  <a:pt x="6" y="15"/>
                  <a:pt x="9" y="15"/>
                </a:cubicBezTo>
                <a:cubicBezTo>
                  <a:pt x="12" y="15"/>
                  <a:pt x="14" y="16"/>
                  <a:pt x="17" y="16"/>
                </a:cubicBezTo>
                <a:cubicBezTo>
                  <a:pt x="18" y="16"/>
                  <a:pt x="19" y="16"/>
                  <a:pt x="20" y="16"/>
                </a:cubicBezTo>
                <a:cubicBezTo>
                  <a:pt x="22" y="16"/>
                  <a:pt x="24" y="16"/>
                  <a:pt x="26" y="17"/>
                </a:cubicBezTo>
                <a:cubicBezTo>
                  <a:pt x="29" y="17"/>
                  <a:pt x="32" y="17"/>
                  <a:pt x="35" y="18"/>
                </a:cubicBezTo>
                <a:cubicBezTo>
                  <a:pt x="35" y="18"/>
                  <a:pt x="35" y="18"/>
                  <a:pt x="35" y="18"/>
                </a:cubicBezTo>
                <a:cubicBezTo>
                  <a:pt x="38" y="18"/>
                  <a:pt x="40" y="18"/>
                  <a:pt x="43" y="18"/>
                </a:cubicBezTo>
                <a:cubicBezTo>
                  <a:pt x="43" y="18"/>
                  <a:pt x="43" y="18"/>
                  <a:pt x="44" y="18"/>
                </a:cubicBezTo>
                <a:cubicBezTo>
                  <a:pt x="47" y="19"/>
                  <a:pt x="50" y="19"/>
                  <a:pt x="53" y="19"/>
                </a:cubicBezTo>
                <a:cubicBezTo>
                  <a:pt x="56" y="20"/>
                  <a:pt x="59" y="20"/>
                  <a:pt x="61" y="20"/>
                </a:cubicBezTo>
                <a:cubicBezTo>
                  <a:pt x="63" y="21"/>
                  <a:pt x="64" y="21"/>
                  <a:pt x="65" y="21"/>
                </a:cubicBezTo>
                <a:cubicBezTo>
                  <a:pt x="66" y="21"/>
                  <a:pt x="68" y="21"/>
                  <a:pt x="70" y="21"/>
                </a:cubicBezTo>
                <a:cubicBezTo>
                  <a:pt x="73" y="22"/>
                  <a:pt x="76" y="22"/>
                  <a:pt x="79" y="23"/>
                </a:cubicBezTo>
                <a:cubicBezTo>
                  <a:pt x="82" y="23"/>
                  <a:pt x="84" y="23"/>
                  <a:pt x="87" y="24"/>
                </a:cubicBezTo>
                <a:cubicBezTo>
                  <a:pt x="87" y="24"/>
                  <a:pt x="87" y="24"/>
                  <a:pt x="88" y="24"/>
                </a:cubicBezTo>
                <a:cubicBezTo>
                  <a:pt x="91" y="24"/>
                  <a:pt x="94" y="24"/>
                  <a:pt x="97" y="25"/>
                </a:cubicBezTo>
                <a:cubicBezTo>
                  <a:pt x="100" y="25"/>
                  <a:pt x="102" y="26"/>
                  <a:pt x="105" y="26"/>
                </a:cubicBezTo>
                <a:cubicBezTo>
                  <a:pt x="106" y="26"/>
                  <a:pt x="107" y="26"/>
                  <a:pt x="109" y="26"/>
                </a:cubicBezTo>
                <a:cubicBezTo>
                  <a:pt x="110" y="27"/>
                  <a:pt x="112" y="27"/>
                  <a:pt x="114" y="27"/>
                </a:cubicBezTo>
                <a:cubicBezTo>
                  <a:pt x="117" y="28"/>
                  <a:pt x="120" y="28"/>
                  <a:pt x="123" y="28"/>
                </a:cubicBezTo>
                <a:cubicBezTo>
                  <a:pt x="125" y="29"/>
                  <a:pt x="128" y="29"/>
                  <a:pt x="130" y="30"/>
                </a:cubicBezTo>
                <a:cubicBezTo>
                  <a:pt x="131" y="30"/>
                  <a:pt x="131" y="30"/>
                  <a:pt x="132" y="30"/>
                </a:cubicBezTo>
                <a:cubicBezTo>
                  <a:pt x="134" y="30"/>
                  <a:pt x="137" y="31"/>
                  <a:pt x="140" y="31"/>
                </a:cubicBezTo>
                <a:cubicBezTo>
                  <a:pt x="142" y="31"/>
                  <a:pt x="143" y="31"/>
                  <a:pt x="144" y="32"/>
                </a:cubicBezTo>
                <a:cubicBezTo>
                  <a:pt x="145" y="27"/>
                  <a:pt x="146" y="22"/>
                  <a:pt x="147" y="17"/>
                </a:cubicBezTo>
                <a:cubicBezTo>
                  <a:pt x="146" y="17"/>
                  <a:pt x="145" y="17"/>
                  <a:pt x="144" y="17"/>
                </a:cubicBezTo>
                <a:cubicBezTo>
                  <a:pt x="141" y="16"/>
                  <a:pt x="138" y="16"/>
                  <a:pt x="135"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5">
            <a:extLst>
              <a:ext uri="{FF2B5EF4-FFF2-40B4-BE49-F238E27FC236}">
                <a16:creationId xmlns:a16="http://schemas.microsoft.com/office/drawing/2014/main" id="{2165475B-62CE-A1C1-F173-72FBA678FEED}"/>
              </a:ext>
            </a:extLst>
          </p:cNvPr>
          <p:cNvSpPr>
            <a:spLocks/>
          </p:cNvSpPr>
          <p:nvPr/>
        </p:nvSpPr>
        <p:spPr bwMode="auto">
          <a:xfrm>
            <a:off x="1199360" y="1684034"/>
            <a:ext cx="408689" cy="61541"/>
          </a:xfrm>
          <a:custGeom>
            <a:avLst/>
            <a:gdLst>
              <a:gd name="T0" fmla="*/ 149 w 162"/>
              <a:gd name="T1" fmla="*/ 9 h 24"/>
              <a:gd name="T2" fmla="*/ 143 w 162"/>
              <a:gd name="T3" fmla="*/ 9 h 24"/>
              <a:gd name="T4" fmla="*/ 140 w 162"/>
              <a:gd name="T5" fmla="*/ 9 h 24"/>
              <a:gd name="T6" fmla="*/ 131 w 162"/>
              <a:gd name="T7" fmla="*/ 8 h 24"/>
              <a:gd name="T8" fmla="*/ 122 w 162"/>
              <a:gd name="T9" fmla="*/ 8 h 24"/>
              <a:gd name="T10" fmla="*/ 121 w 162"/>
              <a:gd name="T11" fmla="*/ 7 h 24"/>
              <a:gd name="T12" fmla="*/ 113 w 162"/>
              <a:gd name="T13" fmla="*/ 7 h 24"/>
              <a:gd name="T14" fmla="*/ 104 w 162"/>
              <a:gd name="T15" fmla="*/ 6 h 24"/>
              <a:gd name="T16" fmla="*/ 98 w 162"/>
              <a:gd name="T17" fmla="*/ 6 h 24"/>
              <a:gd name="T18" fmla="*/ 96 w 162"/>
              <a:gd name="T19" fmla="*/ 6 h 24"/>
              <a:gd name="T20" fmla="*/ 87 w 162"/>
              <a:gd name="T21" fmla="*/ 5 h 24"/>
              <a:gd name="T22" fmla="*/ 78 w 162"/>
              <a:gd name="T23" fmla="*/ 5 h 24"/>
              <a:gd name="T24" fmla="*/ 76 w 162"/>
              <a:gd name="T25" fmla="*/ 5 h 24"/>
              <a:gd name="T26" fmla="*/ 69 w 162"/>
              <a:gd name="T27" fmla="*/ 4 h 24"/>
              <a:gd name="T28" fmla="*/ 60 w 162"/>
              <a:gd name="T29" fmla="*/ 4 h 24"/>
              <a:gd name="T30" fmla="*/ 54 w 162"/>
              <a:gd name="T31" fmla="*/ 3 h 24"/>
              <a:gd name="T32" fmla="*/ 51 w 162"/>
              <a:gd name="T33" fmla="*/ 3 h 24"/>
              <a:gd name="T34" fmla="*/ 42 w 162"/>
              <a:gd name="T35" fmla="*/ 3 h 24"/>
              <a:gd name="T36" fmla="*/ 33 w 162"/>
              <a:gd name="T37" fmla="*/ 2 h 24"/>
              <a:gd name="T38" fmla="*/ 31 w 162"/>
              <a:gd name="T39" fmla="*/ 2 h 24"/>
              <a:gd name="T40" fmla="*/ 24 w 162"/>
              <a:gd name="T41" fmla="*/ 2 h 24"/>
              <a:gd name="T42" fmla="*/ 15 w 162"/>
              <a:gd name="T43" fmla="*/ 1 h 24"/>
              <a:gd name="T44" fmla="*/ 9 w 162"/>
              <a:gd name="T45" fmla="*/ 1 h 24"/>
              <a:gd name="T46" fmla="*/ 6 w 162"/>
              <a:gd name="T47" fmla="*/ 1 h 24"/>
              <a:gd name="T48" fmla="*/ 0 w 162"/>
              <a:gd name="T49" fmla="*/ 0 h 24"/>
              <a:gd name="T50" fmla="*/ 0 w 162"/>
              <a:gd name="T51" fmla="*/ 14 h 24"/>
              <a:gd name="T52" fmla="*/ 3 w 162"/>
              <a:gd name="T53" fmla="*/ 14 h 24"/>
              <a:gd name="T54" fmla="*/ 6 w 162"/>
              <a:gd name="T55" fmla="*/ 14 h 24"/>
              <a:gd name="T56" fmla="*/ 12 w 162"/>
              <a:gd name="T57" fmla="*/ 14 h 24"/>
              <a:gd name="T58" fmla="*/ 21 w 162"/>
              <a:gd name="T59" fmla="*/ 15 h 24"/>
              <a:gd name="T60" fmla="*/ 28 w 162"/>
              <a:gd name="T61" fmla="*/ 15 h 24"/>
              <a:gd name="T62" fmla="*/ 30 w 162"/>
              <a:gd name="T63" fmla="*/ 15 h 24"/>
              <a:gd name="T64" fmla="*/ 39 w 162"/>
              <a:gd name="T65" fmla="*/ 16 h 24"/>
              <a:gd name="T66" fmla="*/ 48 w 162"/>
              <a:gd name="T67" fmla="*/ 17 h 24"/>
              <a:gd name="T68" fmla="*/ 51 w 162"/>
              <a:gd name="T69" fmla="*/ 17 h 24"/>
              <a:gd name="T70" fmla="*/ 57 w 162"/>
              <a:gd name="T71" fmla="*/ 17 h 24"/>
              <a:gd name="T72" fmla="*/ 66 w 162"/>
              <a:gd name="T73" fmla="*/ 18 h 24"/>
              <a:gd name="T74" fmla="*/ 73 w 162"/>
              <a:gd name="T75" fmla="*/ 18 h 24"/>
              <a:gd name="T76" fmla="*/ 75 w 162"/>
              <a:gd name="T77" fmla="*/ 18 h 24"/>
              <a:gd name="T78" fmla="*/ 83 w 162"/>
              <a:gd name="T79" fmla="*/ 19 h 24"/>
              <a:gd name="T80" fmla="*/ 92 w 162"/>
              <a:gd name="T81" fmla="*/ 19 h 24"/>
              <a:gd name="T82" fmla="*/ 95 w 162"/>
              <a:gd name="T83" fmla="*/ 19 h 24"/>
              <a:gd name="T84" fmla="*/ 101 w 162"/>
              <a:gd name="T85" fmla="*/ 20 h 24"/>
              <a:gd name="T86" fmla="*/ 110 w 162"/>
              <a:gd name="T87" fmla="*/ 20 h 24"/>
              <a:gd name="T88" fmla="*/ 117 w 162"/>
              <a:gd name="T89" fmla="*/ 21 h 24"/>
              <a:gd name="T90" fmla="*/ 119 w 162"/>
              <a:gd name="T91" fmla="*/ 21 h 24"/>
              <a:gd name="T92" fmla="*/ 128 w 162"/>
              <a:gd name="T93" fmla="*/ 22 h 24"/>
              <a:gd name="T94" fmla="*/ 137 w 162"/>
              <a:gd name="T95" fmla="*/ 22 h 24"/>
              <a:gd name="T96" fmla="*/ 140 w 162"/>
              <a:gd name="T97" fmla="*/ 23 h 24"/>
              <a:gd name="T98" fmla="*/ 146 w 162"/>
              <a:gd name="T99" fmla="*/ 23 h 24"/>
              <a:gd name="T100" fmla="*/ 155 w 162"/>
              <a:gd name="T101" fmla="*/ 24 h 24"/>
              <a:gd name="T102" fmla="*/ 162 w 162"/>
              <a:gd name="T103" fmla="*/ 24 h 24"/>
              <a:gd name="T104" fmla="*/ 162 w 162"/>
              <a:gd name="T105" fmla="*/ 10 h 24"/>
              <a:gd name="T106" fmla="*/ 158 w 162"/>
              <a:gd name="T107" fmla="*/ 10 h 24"/>
              <a:gd name="T108" fmla="*/ 149 w 162"/>
              <a:gd name="T10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
                <a:moveTo>
                  <a:pt x="149" y="9"/>
                </a:moveTo>
                <a:cubicBezTo>
                  <a:pt x="147" y="9"/>
                  <a:pt x="145" y="9"/>
                  <a:pt x="143" y="9"/>
                </a:cubicBezTo>
                <a:cubicBezTo>
                  <a:pt x="142" y="9"/>
                  <a:pt x="141" y="9"/>
                  <a:pt x="140" y="9"/>
                </a:cubicBezTo>
                <a:cubicBezTo>
                  <a:pt x="137" y="9"/>
                  <a:pt x="134" y="8"/>
                  <a:pt x="131" y="8"/>
                </a:cubicBezTo>
                <a:cubicBezTo>
                  <a:pt x="128" y="8"/>
                  <a:pt x="125" y="8"/>
                  <a:pt x="122" y="8"/>
                </a:cubicBezTo>
                <a:cubicBezTo>
                  <a:pt x="122" y="8"/>
                  <a:pt x="121" y="7"/>
                  <a:pt x="121" y="7"/>
                </a:cubicBezTo>
                <a:cubicBezTo>
                  <a:pt x="118" y="7"/>
                  <a:pt x="116" y="7"/>
                  <a:pt x="113" y="7"/>
                </a:cubicBezTo>
                <a:cubicBezTo>
                  <a:pt x="110" y="7"/>
                  <a:pt x="107" y="7"/>
                  <a:pt x="104" y="6"/>
                </a:cubicBezTo>
                <a:cubicBezTo>
                  <a:pt x="102" y="6"/>
                  <a:pt x="100" y="6"/>
                  <a:pt x="98" y="6"/>
                </a:cubicBezTo>
                <a:cubicBezTo>
                  <a:pt x="97" y="6"/>
                  <a:pt x="96" y="6"/>
                  <a:pt x="96" y="6"/>
                </a:cubicBezTo>
                <a:cubicBezTo>
                  <a:pt x="93" y="6"/>
                  <a:pt x="90" y="5"/>
                  <a:pt x="87" y="5"/>
                </a:cubicBezTo>
                <a:cubicBezTo>
                  <a:pt x="84" y="5"/>
                  <a:pt x="81" y="5"/>
                  <a:pt x="78" y="5"/>
                </a:cubicBezTo>
                <a:cubicBezTo>
                  <a:pt x="77" y="5"/>
                  <a:pt x="77" y="5"/>
                  <a:pt x="76" y="5"/>
                </a:cubicBezTo>
                <a:cubicBezTo>
                  <a:pt x="74" y="5"/>
                  <a:pt x="71" y="4"/>
                  <a:pt x="69" y="4"/>
                </a:cubicBezTo>
                <a:cubicBezTo>
                  <a:pt x="66" y="4"/>
                  <a:pt x="63" y="4"/>
                  <a:pt x="60" y="4"/>
                </a:cubicBezTo>
                <a:cubicBezTo>
                  <a:pt x="58" y="4"/>
                  <a:pt x="56" y="4"/>
                  <a:pt x="54" y="3"/>
                </a:cubicBezTo>
                <a:cubicBezTo>
                  <a:pt x="53" y="3"/>
                  <a:pt x="52" y="3"/>
                  <a:pt x="51" y="3"/>
                </a:cubicBezTo>
                <a:cubicBezTo>
                  <a:pt x="48" y="3"/>
                  <a:pt x="45" y="3"/>
                  <a:pt x="42" y="3"/>
                </a:cubicBezTo>
                <a:cubicBezTo>
                  <a:pt x="39" y="3"/>
                  <a:pt x="36" y="2"/>
                  <a:pt x="33" y="2"/>
                </a:cubicBezTo>
                <a:cubicBezTo>
                  <a:pt x="33" y="2"/>
                  <a:pt x="32" y="2"/>
                  <a:pt x="31" y="2"/>
                </a:cubicBezTo>
                <a:cubicBezTo>
                  <a:pt x="29" y="2"/>
                  <a:pt x="27" y="2"/>
                  <a:pt x="24" y="2"/>
                </a:cubicBezTo>
                <a:cubicBezTo>
                  <a:pt x="21" y="2"/>
                  <a:pt x="18" y="1"/>
                  <a:pt x="15" y="1"/>
                </a:cubicBezTo>
                <a:cubicBezTo>
                  <a:pt x="13" y="1"/>
                  <a:pt x="11" y="1"/>
                  <a:pt x="9" y="1"/>
                </a:cubicBezTo>
                <a:cubicBezTo>
                  <a:pt x="8" y="1"/>
                  <a:pt x="7" y="1"/>
                  <a:pt x="6" y="1"/>
                </a:cubicBezTo>
                <a:cubicBezTo>
                  <a:pt x="4" y="1"/>
                  <a:pt x="2" y="1"/>
                  <a:pt x="0" y="0"/>
                </a:cubicBezTo>
                <a:cubicBezTo>
                  <a:pt x="0" y="5"/>
                  <a:pt x="0" y="9"/>
                  <a:pt x="0" y="14"/>
                </a:cubicBezTo>
                <a:cubicBezTo>
                  <a:pt x="1" y="14"/>
                  <a:pt x="2" y="14"/>
                  <a:pt x="3" y="14"/>
                </a:cubicBezTo>
                <a:cubicBezTo>
                  <a:pt x="4" y="14"/>
                  <a:pt x="5" y="14"/>
                  <a:pt x="6" y="14"/>
                </a:cubicBezTo>
                <a:cubicBezTo>
                  <a:pt x="8" y="14"/>
                  <a:pt x="10" y="14"/>
                  <a:pt x="12" y="14"/>
                </a:cubicBezTo>
                <a:cubicBezTo>
                  <a:pt x="15" y="15"/>
                  <a:pt x="18" y="15"/>
                  <a:pt x="21" y="15"/>
                </a:cubicBezTo>
                <a:cubicBezTo>
                  <a:pt x="23" y="15"/>
                  <a:pt x="26" y="15"/>
                  <a:pt x="28" y="15"/>
                </a:cubicBezTo>
                <a:cubicBezTo>
                  <a:pt x="29" y="15"/>
                  <a:pt x="29" y="15"/>
                  <a:pt x="30" y="15"/>
                </a:cubicBezTo>
                <a:cubicBezTo>
                  <a:pt x="33" y="16"/>
                  <a:pt x="36" y="16"/>
                  <a:pt x="39" y="16"/>
                </a:cubicBezTo>
                <a:cubicBezTo>
                  <a:pt x="42" y="16"/>
                  <a:pt x="45" y="16"/>
                  <a:pt x="48" y="17"/>
                </a:cubicBezTo>
                <a:cubicBezTo>
                  <a:pt x="49" y="17"/>
                  <a:pt x="50" y="17"/>
                  <a:pt x="51" y="17"/>
                </a:cubicBezTo>
                <a:cubicBezTo>
                  <a:pt x="53" y="17"/>
                  <a:pt x="55" y="17"/>
                  <a:pt x="57" y="17"/>
                </a:cubicBezTo>
                <a:cubicBezTo>
                  <a:pt x="60" y="17"/>
                  <a:pt x="63" y="17"/>
                  <a:pt x="66" y="18"/>
                </a:cubicBezTo>
                <a:cubicBezTo>
                  <a:pt x="68" y="18"/>
                  <a:pt x="70" y="18"/>
                  <a:pt x="73" y="18"/>
                </a:cubicBezTo>
                <a:cubicBezTo>
                  <a:pt x="73" y="18"/>
                  <a:pt x="74" y="18"/>
                  <a:pt x="75" y="18"/>
                </a:cubicBezTo>
                <a:cubicBezTo>
                  <a:pt x="78" y="18"/>
                  <a:pt x="80" y="19"/>
                  <a:pt x="83" y="19"/>
                </a:cubicBezTo>
                <a:cubicBezTo>
                  <a:pt x="86" y="19"/>
                  <a:pt x="89" y="19"/>
                  <a:pt x="92" y="19"/>
                </a:cubicBezTo>
                <a:cubicBezTo>
                  <a:pt x="93" y="19"/>
                  <a:pt x="94" y="19"/>
                  <a:pt x="95" y="19"/>
                </a:cubicBezTo>
                <a:cubicBezTo>
                  <a:pt x="97" y="20"/>
                  <a:pt x="99" y="20"/>
                  <a:pt x="101" y="20"/>
                </a:cubicBezTo>
                <a:cubicBezTo>
                  <a:pt x="104" y="20"/>
                  <a:pt x="107" y="20"/>
                  <a:pt x="110" y="20"/>
                </a:cubicBezTo>
                <a:cubicBezTo>
                  <a:pt x="113" y="21"/>
                  <a:pt x="115" y="21"/>
                  <a:pt x="117" y="21"/>
                </a:cubicBezTo>
                <a:cubicBezTo>
                  <a:pt x="118" y="21"/>
                  <a:pt x="118" y="21"/>
                  <a:pt x="119" y="21"/>
                </a:cubicBezTo>
                <a:cubicBezTo>
                  <a:pt x="122" y="21"/>
                  <a:pt x="125" y="21"/>
                  <a:pt x="128" y="22"/>
                </a:cubicBezTo>
                <a:cubicBezTo>
                  <a:pt x="131" y="22"/>
                  <a:pt x="134" y="22"/>
                  <a:pt x="137" y="22"/>
                </a:cubicBezTo>
                <a:cubicBezTo>
                  <a:pt x="138" y="22"/>
                  <a:pt x="139" y="22"/>
                  <a:pt x="140" y="23"/>
                </a:cubicBezTo>
                <a:cubicBezTo>
                  <a:pt x="142" y="23"/>
                  <a:pt x="144" y="23"/>
                  <a:pt x="146" y="23"/>
                </a:cubicBezTo>
                <a:cubicBezTo>
                  <a:pt x="149" y="23"/>
                  <a:pt x="152" y="23"/>
                  <a:pt x="155" y="24"/>
                </a:cubicBezTo>
                <a:cubicBezTo>
                  <a:pt x="157" y="24"/>
                  <a:pt x="159" y="24"/>
                  <a:pt x="162" y="24"/>
                </a:cubicBezTo>
                <a:cubicBezTo>
                  <a:pt x="162" y="20"/>
                  <a:pt x="162" y="15"/>
                  <a:pt x="162" y="10"/>
                </a:cubicBezTo>
                <a:cubicBezTo>
                  <a:pt x="160" y="10"/>
                  <a:pt x="159" y="10"/>
                  <a:pt x="158" y="10"/>
                </a:cubicBezTo>
                <a:cubicBezTo>
                  <a:pt x="155" y="10"/>
                  <a:pt x="152" y="10"/>
                  <a:pt x="14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6">
            <a:extLst>
              <a:ext uri="{FF2B5EF4-FFF2-40B4-BE49-F238E27FC236}">
                <a16:creationId xmlns:a16="http://schemas.microsoft.com/office/drawing/2014/main" id="{AC934322-5258-0AE6-3B9C-9DE415AA6740}"/>
              </a:ext>
            </a:extLst>
          </p:cNvPr>
          <p:cNvSpPr>
            <a:spLocks/>
          </p:cNvSpPr>
          <p:nvPr/>
        </p:nvSpPr>
        <p:spPr bwMode="auto">
          <a:xfrm>
            <a:off x="2202936" y="1783445"/>
            <a:ext cx="435514" cy="135704"/>
          </a:xfrm>
          <a:custGeom>
            <a:avLst/>
            <a:gdLst>
              <a:gd name="T0" fmla="*/ 160 w 173"/>
              <a:gd name="T1" fmla="*/ 35 h 54"/>
              <a:gd name="T2" fmla="*/ 160 w 173"/>
              <a:gd name="T3" fmla="*/ 35 h 54"/>
              <a:gd name="T4" fmla="*/ 152 w 173"/>
              <a:gd name="T5" fmla="*/ 33 h 54"/>
              <a:gd name="T6" fmla="*/ 143 w 173"/>
              <a:gd name="T7" fmla="*/ 31 h 54"/>
              <a:gd name="T8" fmla="*/ 138 w 173"/>
              <a:gd name="T9" fmla="*/ 29 h 54"/>
              <a:gd name="T10" fmla="*/ 135 w 173"/>
              <a:gd name="T11" fmla="*/ 28 h 54"/>
              <a:gd name="T12" fmla="*/ 135 w 173"/>
              <a:gd name="T13" fmla="*/ 28 h 54"/>
              <a:gd name="T14" fmla="*/ 126 w 173"/>
              <a:gd name="T15" fmla="*/ 26 h 54"/>
              <a:gd name="T16" fmla="*/ 118 w 173"/>
              <a:gd name="T17" fmla="*/ 24 h 54"/>
              <a:gd name="T18" fmla="*/ 117 w 173"/>
              <a:gd name="T19" fmla="*/ 24 h 54"/>
              <a:gd name="T20" fmla="*/ 109 w 173"/>
              <a:gd name="T21" fmla="*/ 22 h 54"/>
              <a:gd name="T22" fmla="*/ 101 w 173"/>
              <a:gd name="T23" fmla="*/ 20 h 54"/>
              <a:gd name="T24" fmla="*/ 96 w 173"/>
              <a:gd name="T25" fmla="*/ 18 h 54"/>
              <a:gd name="T26" fmla="*/ 92 w 173"/>
              <a:gd name="T27" fmla="*/ 18 h 54"/>
              <a:gd name="T28" fmla="*/ 84 w 173"/>
              <a:gd name="T29" fmla="*/ 16 h 54"/>
              <a:gd name="T30" fmla="*/ 75 w 173"/>
              <a:gd name="T31" fmla="*/ 14 h 54"/>
              <a:gd name="T32" fmla="*/ 74 w 173"/>
              <a:gd name="T33" fmla="*/ 14 h 54"/>
              <a:gd name="T34" fmla="*/ 66 w 173"/>
              <a:gd name="T35" fmla="*/ 12 h 54"/>
              <a:gd name="T36" fmla="*/ 58 w 173"/>
              <a:gd name="T37" fmla="*/ 10 h 54"/>
              <a:gd name="T38" fmla="*/ 53 w 173"/>
              <a:gd name="T39" fmla="*/ 9 h 54"/>
              <a:gd name="T40" fmla="*/ 49 w 173"/>
              <a:gd name="T41" fmla="*/ 8 h 54"/>
              <a:gd name="T42" fmla="*/ 41 w 173"/>
              <a:gd name="T43" fmla="*/ 7 h 54"/>
              <a:gd name="T44" fmla="*/ 32 w 173"/>
              <a:gd name="T45" fmla="*/ 5 h 54"/>
              <a:gd name="T46" fmla="*/ 31 w 173"/>
              <a:gd name="T47" fmla="*/ 5 h 54"/>
              <a:gd name="T48" fmla="*/ 23 w 173"/>
              <a:gd name="T49" fmla="*/ 3 h 54"/>
              <a:gd name="T50" fmla="*/ 15 w 173"/>
              <a:gd name="T51" fmla="*/ 2 h 54"/>
              <a:gd name="T52" fmla="*/ 9 w 173"/>
              <a:gd name="T53" fmla="*/ 1 h 54"/>
              <a:gd name="T54" fmla="*/ 6 w 173"/>
              <a:gd name="T55" fmla="*/ 0 h 54"/>
              <a:gd name="T56" fmla="*/ 2 w 173"/>
              <a:gd name="T57" fmla="*/ 0 h 54"/>
              <a:gd name="T58" fmla="*/ 0 w 173"/>
              <a:gd name="T59" fmla="*/ 14 h 54"/>
              <a:gd name="T60" fmla="*/ 3 w 173"/>
              <a:gd name="T61" fmla="*/ 15 h 54"/>
              <a:gd name="T62" fmla="*/ 6 w 173"/>
              <a:gd name="T63" fmla="*/ 15 h 54"/>
              <a:gd name="T64" fmla="*/ 11 w 173"/>
              <a:gd name="T65" fmla="*/ 16 h 54"/>
              <a:gd name="T66" fmla="*/ 20 w 173"/>
              <a:gd name="T67" fmla="*/ 18 h 54"/>
              <a:gd name="T68" fmla="*/ 27 w 173"/>
              <a:gd name="T69" fmla="*/ 19 h 54"/>
              <a:gd name="T70" fmla="*/ 28 w 173"/>
              <a:gd name="T71" fmla="*/ 19 h 54"/>
              <a:gd name="T72" fmla="*/ 37 w 173"/>
              <a:gd name="T73" fmla="*/ 21 h 54"/>
              <a:gd name="T74" fmla="*/ 46 w 173"/>
              <a:gd name="T75" fmla="*/ 23 h 54"/>
              <a:gd name="T76" fmla="*/ 49 w 173"/>
              <a:gd name="T77" fmla="*/ 24 h 54"/>
              <a:gd name="T78" fmla="*/ 54 w 173"/>
              <a:gd name="T79" fmla="*/ 25 h 54"/>
              <a:gd name="T80" fmla="*/ 63 w 173"/>
              <a:gd name="T81" fmla="*/ 26 h 54"/>
              <a:gd name="T82" fmla="*/ 71 w 173"/>
              <a:gd name="T83" fmla="*/ 28 h 54"/>
              <a:gd name="T84" fmla="*/ 72 w 173"/>
              <a:gd name="T85" fmla="*/ 28 h 54"/>
              <a:gd name="T86" fmla="*/ 80 w 173"/>
              <a:gd name="T87" fmla="*/ 30 h 54"/>
              <a:gd name="T88" fmla="*/ 89 w 173"/>
              <a:gd name="T89" fmla="*/ 32 h 54"/>
              <a:gd name="T90" fmla="*/ 92 w 173"/>
              <a:gd name="T91" fmla="*/ 33 h 54"/>
              <a:gd name="T92" fmla="*/ 97 w 173"/>
              <a:gd name="T93" fmla="*/ 34 h 54"/>
              <a:gd name="T94" fmla="*/ 106 w 173"/>
              <a:gd name="T95" fmla="*/ 36 h 54"/>
              <a:gd name="T96" fmla="*/ 114 w 173"/>
              <a:gd name="T97" fmla="*/ 38 h 54"/>
              <a:gd name="T98" fmla="*/ 114 w 173"/>
              <a:gd name="T99" fmla="*/ 39 h 54"/>
              <a:gd name="T100" fmla="*/ 123 w 173"/>
              <a:gd name="T101" fmla="*/ 41 h 54"/>
              <a:gd name="T102" fmla="*/ 131 w 173"/>
              <a:gd name="T103" fmla="*/ 43 h 54"/>
              <a:gd name="T104" fmla="*/ 131 w 173"/>
              <a:gd name="T105" fmla="*/ 43 h 54"/>
              <a:gd name="T106" fmla="*/ 135 w 173"/>
              <a:gd name="T107" fmla="*/ 44 h 54"/>
              <a:gd name="T108" fmla="*/ 140 w 173"/>
              <a:gd name="T109" fmla="*/ 45 h 54"/>
              <a:gd name="T110" fmla="*/ 148 w 173"/>
              <a:gd name="T111" fmla="*/ 48 h 54"/>
              <a:gd name="T112" fmla="*/ 156 w 173"/>
              <a:gd name="T113" fmla="*/ 50 h 54"/>
              <a:gd name="T114" fmla="*/ 157 w 173"/>
              <a:gd name="T115" fmla="*/ 50 h 54"/>
              <a:gd name="T116" fmla="*/ 165 w 173"/>
              <a:gd name="T117" fmla="*/ 53 h 54"/>
              <a:gd name="T118" fmla="*/ 170 w 173"/>
              <a:gd name="T119" fmla="*/ 54 h 54"/>
              <a:gd name="T120" fmla="*/ 173 w 173"/>
              <a:gd name="T121" fmla="*/ 39 h 54"/>
              <a:gd name="T122" fmla="*/ 169 w 173"/>
              <a:gd name="T123" fmla="*/ 38 h 54"/>
              <a:gd name="T124" fmla="*/ 160 w 173"/>
              <a:gd name="T1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54">
                <a:moveTo>
                  <a:pt x="160" y="35"/>
                </a:moveTo>
                <a:cubicBezTo>
                  <a:pt x="160" y="35"/>
                  <a:pt x="160" y="35"/>
                  <a:pt x="160" y="35"/>
                </a:cubicBezTo>
                <a:cubicBezTo>
                  <a:pt x="157" y="34"/>
                  <a:pt x="154" y="34"/>
                  <a:pt x="152" y="33"/>
                </a:cubicBezTo>
                <a:cubicBezTo>
                  <a:pt x="149" y="32"/>
                  <a:pt x="146" y="31"/>
                  <a:pt x="143" y="31"/>
                </a:cubicBezTo>
                <a:cubicBezTo>
                  <a:pt x="142" y="30"/>
                  <a:pt x="140" y="30"/>
                  <a:pt x="138" y="29"/>
                </a:cubicBezTo>
                <a:cubicBezTo>
                  <a:pt x="137" y="29"/>
                  <a:pt x="136" y="28"/>
                  <a:pt x="135" y="28"/>
                </a:cubicBezTo>
                <a:cubicBezTo>
                  <a:pt x="135" y="28"/>
                  <a:pt x="135" y="28"/>
                  <a:pt x="135" y="28"/>
                </a:cubicBezTo>
                <a:cubicBezTo>
                  <a:pt x="132" y="27"/>
                  <a:pt x="129" y="27"/>
                  <a:pt x="126" y="26"/>
                </a:cubicBezTo>
                <a:cubicBezTo>
                  <a:pt x="124" y="25"/>
                  <a:pt x="121" y="24"/>
                  <a:pt x="118" y="24"/>
                </a:cubicBezTo>
                <a:cubicBezTo>
                  <a:pt x="118" y="24"/>
                  <a:pt x="117" y="24"/>
                  <a:pt x="117" y="24"/>
                </a:cubicBezTo>
                <a:cubicBezTo>
                  <a:pt x="114" y="23"/>
                  <a:pt x="112" y="22"/>
                  <a:pt x="109" y="22"/>
                </a:cubicBezTo>
                <a:cubicBezTo>
                  <a:pt x="106" y="21"/>
                  <a:pt x="104" y="20"/>
                  <a:pt x="101" y="20"/>
                </a:cubicBezTo>
                <a:cubicBezTo>
                  <a:pt x="99" y="19"/>
                  <a:pt x="97" y="19"/>
                  <a:pt x="96" y="18"/>
                </a:cubicBezTo>
                <a:cubicBezTo>
                  <a:pt x="94" y="18"/>
                  <a:pt x="93" y="18"/>
                  <a:pt x="92" y="18"/>
                </a:cubicBezTo>
                <a:cubicBezTo>
                  <a:pt x="89" y="17"/>
                  <a:pt x="86" y="16"/>
                  <a:pt x="84" y="16"/>
                </a:cubicBezTo>
                <a:cubicBezTo>
                  <a:pt x="81" y="15"/>
                  <a:pt x="78" y="14"/>
                  <a:pt x="75" y="14"/>
                </a:cubicBezTo>
                <a:cubicBezTo>
                  <a:pt x="75" y="14"/>
                  <a:pt x="74" y="14"/>
                  <a:pt x="74" y="14"/>
                </a:cubicBezTo>
                <a:cubicBezTo>
                  <a:pt x="72" y="13"/>
                  <a:pt x="69" y="12"/>
                  <a:pt x="66" y="12"/>
                </a:cubicBezTo>
                <a:cubicBezTo>
                  <a:pt x="64" y="11"/>
                  <a:pt x="61" y="11"/>
                  <a:pt x="58" y="10"/>
                </a:cubicBezTo>
                <a:cubicBezTo>
                  <a:pt x="56" y="10"/>
                  <a:pt x="54" y="9"/>
                  <a:pt x="53" y="9"/>
                </a:cubicBezTo>
                <a:cubicBezTo>
                  <a:pt x="51" y="9"/>
                  <a:pt x="50" y="9"/>
                  <a:pt x="49" y="8"/>
                </a:cubicBezTo>
                <a:cubicBezTo>
                  <a:pt x="46" y="8"/>
                  <a:pt x="43" y="7"/>
                  <a:pt x="41" y="7"/>
                </a:cubicBezTo>
                <a:cubicBezTo>
                  <a:pt x="38" y="6"/>
                  <a:pt x="35" y="6"/>
                  <a:pt x="32" y="5"/>
                </a:cubicBezTo>
                <a:cubicBezTo>
                  <a:pt x="32" y="5"/>
                  <a:pt x="31" y="5"/>
                  <a:pt x="31" y="5"/>
                </a:cubicBezTo>
                <a:cubicBezTo>
                  <a:pt x="28" y="4"/>
                  <a:pt x="26" y="4"/>
                  <a:pt x="23" y="3"/>
                </a:cubicBezTo>
                <a:cubicBezTo>
                  <a:pt x="20" y="3"/>
                  <a:pt x="17" y="2"/>
                  <a:pt x="15" y="2"/>
                </a:cubicBezTo>
                <a:cubicBezTo>
                  <a:pt x="13" y="1"/>
                  <a:pt x="11" y="1"/>
                  <a:pt x="9" y="1"/>
                </a:cubicBezTo>
                <a:cubicBezTo>
                  <a:pt x="8" y="1"/>
                  <a:pt x="7" y="0"/>
                  <a:pt x="6" y="0"/>
                </a:cubicBezTo>
                <a:cubicBezTo>
                  <a:pt x="5" y="0"/>
                  <a:pt x="4" y="0"/>
                  <a:pt x="2" y="0"/>
                </a:cubicBezTo>
                <a:cubicBezTo>
                  <a:pt x="2" y="4"/>
                  <a:pt x="1" y="9"/>
                  <a:pt x="0" y="14"/>
                </a:cubicBezTo>
                <a:cubicBezTo>
                  <a:pt x="1" y="14"/>
                  <a:pt x="2" y="14"/>
                  <a:pt x="3" y="15"/>
                </a:cubicBezTo>
                <a:cubicBezTo>
                  <a:pt x="4" y="15"/>
                  <a:pt x="5" y="15"/>
                  <a:pt x="6" y="15"/>
                </a:cubicBezTo>
                <a:cubicBezTo>
                  <a:pt x="8" y="16"/>
                  <a:pt x="9" y="16"/>
                  <a:pt x="11" y="16"/>
                </a:cubicBezTo>
                <a:cubicBezTo>
                  <a:pt x="14" y="17"/>
                  <a:pt x="17" y="17"/>
                  <a:pt x="20" y="18"/>
                </a:cubicBezTo>
                <a:cubicBezTo>
                  <a:pt x="22" y="18"/>
                  <a:pt x="25" y="19"/>
                  <a:pt x="27" y="19"/>
                </a:cubicBezTo>
                <a:cubicBezTo>
                  <a:pt x="28" y="19"/>
                  <a:pt x="28" y="19"/>
                  <a:pt x="28" y="19"/>
                </a:cubicBezTo>
                <a:cubicBezTo>
                  <a:pt x="31" y="20"/>
                  <a:pt x="34" y="21"/>
                  <a:pt x="37" y="21"/>
                </a:cubicBezTo>
                <a:cubicBezTo>
                  <a:pt x="40" y="22"/>
                  <a:pt x="43" y="22"/>
                  <a:pt x="46" y="23"/>
                </a:cubicBezTo>
                <a:cubicBezTo>
                  <a:pt x="47" y="23"/>
                  <a:pt x="48" y="23"/>
                  <a:pt x="49" y="24"/>
                </a:cubicBezTo>
                <a:cubicBezTo>
                  <a:pt x="51" y="24"/>
                  <a:pt x="53" y="24"/>
                  <a:pt x="54" y="25"/>
                </a:cubicBezTo>
                <a:cubicBezTo>
                  <a:pt x="57" y="25"/>
                  <a:pt x="60" y="26"/>
                  <a:pt x="63" y="26"/>
                </a:cubicBezTo>
                <a:cubicBezTo>
                  <a:pt x="66" y="27"/>
                  <a:pt x="68" y="28"/>
                  <a:pt x="71" y="28"/>
                </a:cubicBezTo>
                <a:cubicBezTo>
                  <a:pt x="71" y="28"/>
                  <a:pt x="71" y="28"/>
                  <a:pt x="72" y="28"/>
                </a:cubicBezTo>
                <a:cubicBezTo>
                  <a:pt x="74" y="29"/>
                  <a:pt x="77" y="30"/>
                  <a:pt x="80" y="30"/>
                </a:cubicBezTo>
                <a:cubicBezTo>
                  <a:pt x="83" y="31"/>
                  <a:pt x="86" y="32"/>
                  <a:pt x="89" y="32"/>
                </a:cubicBezTo>
                <a:cubicBezTo>
                  <a:pt x="90" y="33"/>
                  <a:pt x="91" y="33"/>
                  <a:pt x="92" y="33"/>
                </a:cubicBezTo>
                <a:cubicBezTo>
                  <a:pt x="94" y="33"/>
                  <a:pt x="96" y="34"/>
                  <a:pt x="97" y="34"/>
                </a:cubicBezTo>
                <a:cubicBezTo>
                  <a:pt x="100" y="35"/>
                  <a:pt x="103" y="36"/>
                  <a:pt x="106" y="36"/>
                </a:cubicBezTo>
                <a:cubicBezTo>
                  <a:pt x="108" y="37"/>
                  <a:pt x="111" y="38"/>
                  <a:pt x="114" y="38"/>
                </a:cubicBezTo>
                <a:cubicBezTo>
                  <a:pt x="114" y="38"/>
                  <a:pt x="114" y="38"/>
                  <a:pt x="114" y="39"/>
                </a:cubicBezTo>
                <a:cubicBezTo>
                  <a:pt x="117" y="39"/>
                  <a:pt x="120" y="40"/>
                  <a:pt x="123" y="41"/>
                </a:cubicBezTo>
                <a:cubicBezTo>
                  <a:pt x="126" y="41"/>
                  <a:pt x="128" y="42"/>
                  <a:pt x="131" y="43"/>
                </a:cubicBezTo>
                <a:cubicBezTo>
                  <a:pt x="131" y="43"/>
                  <a:pt x="131" y="43"/>
                  <a:pt x="131" y="43"/>
                </a:cubicBezTo>
                <a:cubicBezTo>
                  <a:pt x="133" y="43"/>
                  <a:pt x="134" y="44"/>
                  <a:pt x="135" y="44"/>
                </a:cubicBezTo>
                <a:cubicBezTo>
                  <a:pt x="137" y="44"/>
                  <a:pt x="138" y="45"/>
                  <a:pt x="140" y="45"/>
                </a:cubicBezTo>
                <a:cubicBezTo>
                  <a:pt x="143" y="46"/>
                  <a:pt x="145" y="47"/>
                  <a:pt x="148" y="48"/>
                </a:cubicBezTo>
                <a:cubicBezTo>
                  <a:pt x="151" y="49"/>
                  <a:pt x="153" y="49"/>
                  <a:pt x="156" y="50"/>
                </a:cubicBezTo>
                <a:cubicBezTo>
                  <a:pt x="156" y="50"/>
                  <a:pt x="157" y="50"/>
                  <a:pt x="157" y="50"/>
                </a:cubicBezTo>
                <a:cubicBezTo>
                  <a:pt x="160" y="51"/>
                  <a:pt x="162" y="52"/>
                  <a:pt x="165" y="53"/>
                </a:cubicBezTo>
                <a:cubicBezTo>
                  <a:pt x="167" y="53"/>
                  <a:pt x="168" y="54"/>
                  <a:pt x="170" y="54"/>
                </a:cubicBezTo>
                <a:cubicBezTo>
                  <a:pt x="171" y="49"/>
                  <a:pt x="172" y="44"/>
                  <a:pt x="173" y="39"/>
                </a:cubicBezTo>
                <a:cubicBezTo>
                  <a:pt x="172" y="39"/>
                  <a:pt x="170" y="38"/>
                  <a:pt x="169" y="38"/>
                </a:cubicBezTo>
                <a:cubicBezTo>
                  <a:pt x="166" y="37"/>
                  <a:pt x="163" y="36"/>
                  <a:pt x="160" y="3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7">
            <a:extLst>
              <a:ext uri="{FF2B5EF4-FFF2-40B4-BE49-F238E27FC236}">
                <a16:creationId xmlns:a16="http://schemas.microsoft.com/office/drawing/2014/main" id="{A68B3AD6-7F0B-3E02-D6E3-5463A0A67CA9}"/>
              </a:ext>
            </a:extLst>
          </p:cNvPr>
          <p:cNvSpPr>
            <a:spLocks/>
          </p:cNvSpPr>
          <p:nvPr/>
        </p:nvSpPr>
        <p:spPr bwMode="auto">
          <a:xfrm>
            <a:off x="2456985" y="2804378"/>
            <a:ext cx="400799" cy="198822"/>
          </a:xfrm>
          <a:custGeom>
            <a:avLst/>
            <a:gdLst>
              <a:gd name="T0" fmla="*/ 2 w 159"/>
              <a:gd name="T1" fmla="*/ 66 h 79"/>
              <a:gd name="T2" fmla="*/ 8 w 159"/>
              <a:gd name="T3" fmla="*/ 78 h 79"/>
              <a:gd name="T4" fmla="*/ 8 w 159"/>
              <a:gd name="T5" fmla="*/ 79 h 79"/>
              <a:gd name="T6" fmla="*/ 12 w 159"/>
              <a:gd name="T7" fmla="*/ 77 h 79"/>
              <a:gd name="T8" fmla="*/ 17 w 159"/>
              <a:gd name="T9" fmla="*/ 75 h 79"/>
              <a:gd name="T10" fmla="*/ 22 w 159"/>
              <a:gd name="T11" fmla="*/ 74 h 79"/>
              <a:gd name="T12" fmla="*/ 27 w 159"/>
              <a:gd name="T13" fmla="*/ 71 h 79"/>
              <a:gd name="T14" fmla="*/ 37 w 159"/>
              <a:gd name="T15" fmla="*/ 67 h 79"/>
              <a:gd name="T16" fmla="*/ 47 w 159"/>
              <a:gd name="T17" fmla="*/ 64 h 79"/>
              <a:gd name="T18" fmla="*/ 47 w 159"/>
              <a:gd name="T19" fmla="*/ 63 h 79"/>
              <a:gd name="T20" fmla="*/ 57 w 159"/>
              <a:gd name="T21" fmla="*/ 59 h 79"/>
              <a:gd name="T22" fmla="*/ 67 w 159"/>
              <a:gd name="T23" fmla="*/ 55 h 79"/>
              <a:gd name="T24" fmla="*/ 72 w 159"/>
              <a:gd name="T25" fmla="*/ 53 h 79"/>
              <a:gd name="T26" fmla="*/ 78 w 159"/>
              <a:gd name="T27" fmla="*/ 50 h 79"/>
              <a:gd name="T28" fmla="*/ 88 w 159"/>
              <a:gd name="T29" fmla="*/ 46 h 79"/>
              <a:gd name="T30" fmla="*/ 97 w 159"/>
              <a:gd name="T31" fmla="*/ 41 h 79"/>
              <a:gd name="T32" fmla="*/ 98 w 159"/>
              <a:gd name="T33" fmla="*/ 41 h 79"/>
              <a:gd name="T34" fmla="*/ 108 w 159"/>
              <a:gd name="T35" fmla="*/ 36 h 79"/>
              <a:gd name="T36" fmla="*/ 118 w 159"/>
              <a:gd name="T37" fmla="*/ 31 h 79"/>
              <a:gd name="T38" fmla="*/ 123 w 159"/>
              <a:gd name="T39" fmla="*/ 29 h 79"/>
              <a:gd name="T40" fmla="*/ 129 w 159"/>
              <a:gd name="T41" fmla="*/ 26 h 79"/>
              <a:gd name="T42" fmla="*/ 139 w 159"/>
              <a:gd name="T43" fmla="*/ 20 h 79"/>
              <a:gd name="T44" fmla="*/ 147 w 159"/>
              <a:gd name="T45" fmla="*/ 16 h 79"/>
              <a:gd name="T46" fmla="*/ 149 w 159"/>
              <a:gd name="T47" fmla="*/ 15 h 79"/>
              <a:gd name="T48" fmla="*/ 149 w 159"/>
              <a:gd name="T49" fmla="*/ 14 h 79"/>
              <a:gd name="T50" fmla="*/ 159 w 159"/>
              <a:gd name="T51" fmla="*/ 9 h 79"/>
              <a:gd name="T52" fmla="*/ 152 w 159"/>
              <a:gd name="T53" fmla="*/ 5 h 79"/>
              <a:gd name="T54" fmla="*/ 151 w 159"/>
              <a:gd name="T55" fmla="*/ 5 h 79"/>
              <a:gd name="T56" fmla="*/ 144 w 159"/>
              <a:gd name="T57" fmla="*/ 1 h 79"/>
              <a:gd name="T58" fmla="*/ 142 w 159"/>
              <a:gd name="T59" fmla="*/ 0 h 79"/>
              <a:gd name="T60" fmla="*/ 139 w 159"/>
              <a:gd name="T61" fmla="*/ 1 h 79"/>
              <a:gd name="T62" fmla="*/ 134 w 159"/>
              <a:gd name="T63" fmla="*/ 4 h 79"/>
              <a:gd name="T64" fmla="*/ 128 w 159"/>
              <a:gd name="T65" fmla="*/ 7 h 79"/>
              <a:gd name="T66" fmla="*/ 123 w 159"/>
              <a:gd name="T67" fmla="*/ 10 h 79"/>
              <a:gd name="T68" fmla="*/ 113 w 159"/>
              <a:gd name="T69" fmla="*/ 15 h 79"/>
              <a:gd name="T70" fmla="*/ 103 w 159"/>
              <a:gd name="T71" fmla="*/ 20 h 79"/>
              <a:gd name="T72" fmla="*/ 102 w 159"/>
              <a:gd name="T73" fmla="*/ 20 h 79"/>
              <a:gd name="T74" fmla="*/ 93 w 159"/>
              <a:gd name="T75" fmla="*/ 25 h 79"/>
              <a:gd name="T76" fmla="*/ 82 w 159"/>
              <a:gd name="T77" fmla="*/ 30 h 79"/>
              <a:gd name="T78" fmla="*/ 77 w 159"/>
              <a:gd name="T79" fmla="*/ 32 h 79"/>
              <a:gd name="T80" fmla="*/ 72 w 159"/>
              <a:gd name="T81" fmla="*/ 34 h 79"/>
              <a:gd name="T82" fmla="*/ 62 w 159"/>
              <a:gd name="T83" fmla="*/ 39 h 79"/>
              <a:gd name="T84" fmla="*/ 52 w 159"/>
              <a:gd name="T85" fmla="*/ 43 h 79"/>
              <a:gd name="T86" fmla="*/ 51 w 159"/>
              <a:gd name="T87" fmla="*/ 43 h 79"/>
              <a:gd name="T88" fmla="*/ 42 w 159"/>
              <a:gd name="T89" fmla="*/ 47 h 79"/>
              <a:gd name="T90" fmla="*/ 32 w 159"/>
              <a:gd name="T91" fmla="*/ 51 h 79"/>
              <a:gd name="T92" fmla="*/ 26 w 159"/>
              <a:gd name="T93" fmla="*/ 54 h 79"/>
              <a:gd name="T94" fmla="*/ 22 w 159"/>
              <a:gd name="T95" fmla="*/ 55 h 79"/>
              <a:gd name="T96" fmla="*/ 12 w 159"/>
              <a:gd name="T97" fmla="*/ 59 h 79"/>
              <a:gd name="T98" fmla="*/ 6 w 159"/>
              <a:gd name="T99" fmla="*/ 62 h 79"/>
              <a:gd name="T100" fmla="*/ 2 w 159"/>
              <a:gd name="T101" fmla="*/ 63 h 79"/>
              <a:gd name="T102" fmla="*/ 2 w 159"/>
              <a:gd name="T103" fmla="*/ 63 h 79"/>
              <a:gd name="T104" fmla="*/ 0 w 159"/>
              <a:gd name="T105" fmla="*/ 64 h 79"/>
              <a:gd name="T106" fmla="*/ 1 w 159"/>
              <a:gd name="T107" fmla="*/ 65 h 79"/>
              <a:gd name="T108" fmla="*/ 2 w 159"/>
              <a:gd name="T10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79">
                <a:moveTo>
                  <a:pt x="2" y="66"/>
                </a:moveTo>
                <a:cubicBezTo>
                  <a:pt x="4" y="70"/>
                  <a:pt x="6" y="74"/>
                  <a:pt x="8" y="78"/>
                </a:cubicBezTo>
                <a:cubicBezTo>
                  <a:pt x="8" y="78"/>
                  <a:pt x="8" y="78"/>
                  <a:pt x="8" y="79"/>
                </a:cubicBezTo>
                <a:cubicBezTo>
                  <a:pt x="10" y="78"/>
                  <a:pt x="11" y="78"/>
                  <a:pt x="12" y="77"/>
                </a:cubicBezTo>
                <a:cubicBezTo>
                  <a:pt x="14" y="77"/>
                  <a:pt x="16" y="76"/>
                  <a:pt x="17" y="75"/>
                </a:cubicBezTo>
                <a:cubicBezTo>
                  <a:pt x="19" y="75"/>
                  <a:pt x="20" y="74"/>
                  <a:pt x="22" y="74"/>
                </a:cubicBezTo>
                <a:cubicBezTo>
                  <a:pt x="24" y="73"/>
                  <a:pt x="26" y="72"/>
                  <a:pt x="27" y="71"/>
                </a:cubicBezTo>
                <a:cubicBezTo>
                  <a:pt x="31" y="70"/>
                  <a:pt x="34" y="69"/>
                  <a:pt x="37" y="67"/>
                </a:cubicBezTo>
                <a:cubicBezTo>
                  <a:pt x="41" y="66"/>
                  <a:pt x="44" y="65"/>
                  <a:pt x="47" y="64"/>
                </a:cubicBezTo>
                <a:cubicBezTo>
                  <a:pt x="47" y="64"/>
                  <a:pt x="47" y="63"/>
                  <a:pt x="47" y="63"/>
                </a:cubicBezTo>
                <a:cubicBezTo>
                  <a:pt x="51" y="62"/>
                  <a:pt x="54" y="61"/>
                  <a:pt x="57" y="59"/>
                </a:cubicBezTo>
                <a:cubicBezTo>
                  <a:pt x="61" y="58"/>
                  <a:pt x="64" y="56"/>
                  <a:pt x="67" y="55"/>
                </a:cubicBezTo>
                <a:cubicBezTo>
                  <a:pt x="69" y="54"/>
                  <a:pt x="70" y="53"/>
                  <a:pt x="72" y="53"/>
                </a:cubicBezTo>
                <a:cubicBezTo>
                  <a:pt x="74" y="52"/>
                  <a:pt x="76" y="51"/>
                  <a:pt x="78" y="50"/>
                </a:cubicBezTo>
                <a:cubicBezTo>
                  <a:pt x="81" y="49"/>
                  <a:pt x="84" y="47"/>
                  <a:pt x="88" y="46"/>
                </a:cubicBezTo>
                <a:cubicBezTo>
                  <a:pt x="91" y="44"/>
                  <a:pt x="94" y="43"/>
                  <a:pt x="97" y="41"/>
                </a:cubicBezTo>
                <a:cubicBezTo>
                  <a:pt x="97" y="41"/>
                  <a:pt x="98" y="41"/>
                  <a:pt x="98" y="41"/>
                </a:cubicBezTo>
                <a:cubicBezTo>
                  <a:pt x="101" y="39"/>
                  <a:pt x="105" y="38"/>
                  <a:pt x="108" y="36"/>
                </a:cubicBezTo>
                <a:cubicBezTo>
                  <a:pt x="111" y="34"/>
                  <a:pt x="115" y="33"/>
                  <a:pt x="118" y="31"/>
                </a:cubicBezTo>
                <a:cubicBezTo>
                  <a:pt x="120" y="30"/>
                  <a:pt x="121" y="29"/>
                  <a:pt x="123" y="29"/>
                </a:cubicBezTo>
                <a:cubicBezTo>
                  <a:pt x="125" y="28"/>
                  <a:pt x="127" y="27"/>
                  <a:pt x="129" y="26"/>
                </a:cubicBezTo>
                <a:cubicBezTo>
                  <a:pt x="132" y="24"/>
                  <a:pt x="135" y="22"/>
                  <a:pt x="139" y="20"/>
                </a:cubicBezTo>
                <a:cubicBezTo>
                  <a:pt x="142" y="19"/>
                  <a:pt x="144" y="17"/>
                  <a:pt x="147" y="16"/>
                </a:cubicBezTo>
                <a:cubicBezTo>
                  <a:pt x="148" y="15"/>
                  <a:pt x="148" y="15"/>
                  <a:pt x="149" y="15"/>
                </a:cubicBezTo>
                <a:cubicBezTo>
                  <a:pt x="149" y="15"/>
                  <a:pt x="149" y="14"/>
                  <a:pt x="149" y="14"/>
                </a:cubicBezTo>
                <a:cubicBezTo>
                  <a:pt x="152" y="13"/>
                  <a:pt x="156" y="11"/>
                  <a:pt x="159" y="9"/>
                </a:cubicBezTo>
                <a:cubicBezTo>
                  <a:pt x="156" y="8"/>
                  <a:pt x="154" y="6"/>
                  <a:pt x="152" y="5"/>
                </a:cubicBezTo>
                <a:cubicBezTo>
                  <a:pt x="151" y="5"/>
                  <a:pt x="151" y="5"/>
                  <a:pt x="151" y="5"/>
                </a:cubicBezTo>
                <a:cubicBezTo>
                  <a:pt x="149" y="4"/>
                  <a:pt x="146" y="2"/>
                  <a:pt x="144" y="1"/>
                </a:cubicBezTo>
                <a:cubicBezTo>
                  <a:pt x="143" y="0"/>
                  <a:pt x="142" y="0"/>
                  <a:pt x="142" y="0"/>
                </a:cubicBezTo>
                <a:cubicBezTo>
                  <a:pt x="141" y="0"/>
                  <a:pt x="140" y="1"/>
                  <a:pt x="139" y="1"/>
                </a:cubicBezTo>
                <a:cubicBezTo>
                  <a:pt x="137" y="2"/>
                  <a:pt x="135" y="3"/>
                  <a:pt x="134" y="4"/>
                </a:cubicBezTo>
                <a:cubicBezTo>
                  <a:pt x="132" y="5"/>
                  <a:pt x="130" y="6"/>
                  <a:pt x="128" y="7"/>
                </a:cubicBezTo>
                <a:cubicBezTo>
                  <a:pt x="126" y="8"/>
                  <a:pt x="125" y="9"/>
                  <a:pt x="123" y="10"/>
                </a:cubicBezTo>
                <a:cubicBezTo>
                  <a:pt x="120" y="11"/>
                  <a:pt x="116" y="13"/>
                  <a:pt x="113" y="15"/>
                </a:cubicBezTo>
                <a:cubicBezTo>
                  <a:pt x="110" y="17"/>
                  <a:pt x="106" y="18"/>
                  <a:pt x="103" y="20"/>
                </a:cubicBezTo>
                <a:cubicBezTo>
                  <a:pt x="103" y="20"/>
                  <a:pt x="102" y="20"/>
                  <a:pt x="102" y="20"/>
                </a:cubicBezTo>
                <a:cubicBezTo>
                  <a:pt x="99" y="22"/>
                  <a:pt x="96" y="24"/>
                  <a:pt x="93" y="25"/>
                </a:cubicBezTo>
                <a:cubicBezTo>
                  <a:pt x="89" y="27"/>
                  <a:pt x="86" y="28"/>
                  <a:pt x="82" y="30"/>
                </a:cubicBezTo>
                <a:cubicBezTo>
                  <a:pt x="81" y="31"/>
                  <a:pt x="79" y="32"/>
                  <a:pt x="77" y="32"/>
                </a:cubicBezTo>
                <a:cubicBezTo>
                  <a:pt x="75" y="33"/>
                  <a:pt x="74" y="34"/>
                  <a:pt x="72" y="34"/>
                </a:cubicBezTo>
                <a:cubicBezTo>
                  <a:pt x="69" y="36"/>
                  <a:pt x="66" y="37"/>
                  <a:pt x="62" y="39"/>
                </a:cubicBezTo>
                <a:cubicBezTo>
                  <a:pt x="59" y="40"/>
                  <a:pt x="55" y="42"/>
                  <a:pt x="52" y="43"/>
                </a:cubicBezTo>
                <a:cubicBezTo>
                  <a:pt x="52" y="43"/>
                  <a:pt x="52" y="43"/>
                  <a:pt x="51" y="43"/>
                </a:cubicBezTo>
                <a:cubicBezTo>
                  <a:pt x="48" y="45"/>
                  <a:pt x="45" y="46"/>
                  <a:pt x="42" y="47"/>
                </a:cubicBezTo>
                <a:cubicBezTo>
                  <a:pt x="39" y="49"/>
                  <a:pt x="35" y="50"/>
                  <a:pt x="32" y="51"/>
                </a:cubicBezTo>
                <a:cubicBezTo>
                  <a:pt x="30" y="52"/>
                  <a:pt x="28" y="53"/>
                  <a:pt x="26" y="54"/>
                </a:cubicBezTo>
                <a:cubicBezTo>
                  <a:pt x="25" y="54"/>
                  <a:pt x="24" y="55"/>
                  <a:pt x="22" y="55"/>
                </a:cubicBezTo>
                <a:cubicBezTo>
                  <a:pt x="19" y="57"/>
                  <a:pt x="16" y="58"/>
                  <a:pt x="12" y="59"/>
                </a:cubicBezTo>
                <a:cubicBezTo>
                  <a:pt x="10" y="60"/>
                  <a:pt x="8" y="61"/>
                  <a:pt x="6" y="62"/>
                </a:cubicBezTo>
                <a:cubicBezTo>
                  <a:pt x="5" y="62"/>
                  <a:pt x="4" y="63"/>
                  <a:pt x="2" y="63"/>
                </a:cubicBezTo>
                <a:cubicBezTo>
                  <a:pt x="2" y="63"/>
                  <a:pt x="2" y="63"/>
                  <a:pt x="2" y="63"/>
                </a:cubicBezTo>
                <a:cubicBezTo>
                  <a:pt x="1" y="63"/>
                  <a:pt x="1" y="64"/>
                  <a:pt x="0" y="64"/>
                </a:cubicBezTo>
                <a:cubicBezTo>
                  <a:pt x="0" y="64"/>
                  <a:pt x="1" y="65"/>
                  <a:pt x="1" y="65"/>
                </a:cubicBezTo>
                <a:cubicBezTo>
                  <a:pt x="1" y="66"/>
                  <a:pt x="1" y="66"/>
                  <a:pt x="2" y="6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a:extLst>
              <a:ext uri="{FF2B5EF4-FFF2-40B4-BE49-F238E27FC236}">
                <a16:creationId xmlns:a16="http://schemas.microsoft.com/office/drawing/2014/main" id="{F40BCCDF-D9A0-373A-5FDF-A79074CEC4EF}"/>
              </a:ext>
            </a:extLst>
          </p:cNvPr>
          <p:cNvSpPr>
            <a:spLocks/>
          </p:cNvSpPr>
          <p:nvPr/>
        </p:nvSpPr>
        <p:spPr bwMode="auto">
          <a:xfrm>
            <a:off x="2969819" y="2413047"/>
            <a:ext cx="254050" cy="314012"/>
          </a:xfrm>
          <a:custGeom>
            <a:avLst/>
            <a:gdLst>
              <a:gd name="T0" fmla="*/ 65 w 101"/>
              <a:gd name="T1" fmla="*/ 51 h 124"/>
              <a:gd name="T2" fmla="*/ 64 w 101"/>
              <a:gd name="T3" fmla="*/ 52 h 124"/>
              <a:gd name="T4" fmla="*/ 53 w 101"/>
              <a:gd name="T5" fmla="*/ 69 h 124"/>
              <a:gd name="T6" fmla="*/ 51 w 101"/>
              <a:gd name="T7" fmla="*/ 71 h 124"/>
              <a:gd name="T8" fmla="*/ 39 w 101"/>
              <a:gd name="T9" fmla="*/ 84 h 124"/>
              <a:gd name="T10" fmla="*/ 32 w 101"/>
              <a:gd name="T11" fmla="*/ 90 h 124"/>
              <a:gd name="T12" fmla="*/ 27 w 101"/>
              <a:gd name="T13" fmla="*/ 95 h 124"/>
              <a:gd name="T14" fmla="*/ 16 w 101"/>
              <a:gd name="T15" fmla="*/ 105 h 124"/>
              <a:gd name="T16" fmla="*/ 5 w 101"/>
              <a:gd name="T17" fmla="*/ 113 h 124"/>
              <a:gd name="T18" fmla="*/ 4 w 101"/>
              <a:gd name="T19" fmla="*/ 113 h 124"/>
              <a:gd name="T20" fmla="*/ 0 w 101"/>
              <a:gd name="T21" fmla="*/ 117 h 124"/>
              <a:gd name="T22" fmla="*/ 3 w 101"/>
              <a:gd name="T23" fmla="*/ 118 h 124"/>
              <a:gd name="T24" fmla="*/ 4 w 101"/>
              <a:gd name="T25" fmla="*/ 118 h 124"/>
              <a:gd name="T26" fmla="*/ 12 w 101"/>
              <a:gd name="T27" fmla="*/ 121 h 124"/>
              <a:gd name="T28" fmla="*/ 17 w 101"/>
              <a:gd name="T29" fmla="*/ 123 h 124"/>
              <a:gd name="T30" fmla="*/ 18 w 101"/>
              <a:gd name="T31" fmla="*/ 124 h 124"/>
              <a:gd name="T32" fmla="*/ 21 w 101"/>
              <a:gd name="T33" fmla="*/ 122 h 124"/>
              <a:gd name="T34" fmla="*/ 26 w 101"/>
              <a:gd name="T35" fmla="*/ 118 h 124"/>
              <a:gd name="T36" fmla="*/ 32 w 101"/>
              <a:gd name="T37" fmla="*/ 113 h 124"/>
              <a:gd name="T38" fmla="*/ 43 w 101"/>
              <a:gd name="T39" fmla="*/ 103 h 124"/>
              <a:gd name="T40" fmla="*/ 55 w 101"/>
              <a:gd name="T41" fmla="*/ 91 h 124"/>
              <a:gd name="T42" fmla="*/ 55 w 101"/>
              <a:gd name="T43" fmla="*/ 91 h 124"/>
              <a:gd name="T44" fmla="*/ 66 w 101"/>
              <a:gd name="T45" fmla="*/ 79 h 124"/>
              <a:gd name="T46" fmla="*/ 68 w 101"/>
              <a:gd name="T47" fmla="*/ 76 h 124"/>
              <a:gd name="T48" fmla="*/ 82 w 101"/>
              <a:gd name="T49" fmla="*/ 53 h 124"/>
              <a:gd name="T50" fmla="*/ 86 w 101"/>
              <a:gd name="T51" fmla="*/ 45 h 124"/>
              <a:gd name="T52" fmla="*/ 91 w 101"/>
              <a:gd name="T53" fmla="*/ 35 h 124"/>
              <a:gd name="T54" fmla="*/ 99 w 101"/>
              <a:gd name="T55" fmla="*/ 8 h 124"/>
              <a:gd name="T56" fmla="*/ 101 w 101"/>
              <a:gd name="T57" fmla="*/ 0 h 124"/>
              <a:gd name="T58" fmla="*/ 99 w 101"/>
              <a:gd name="T59" fmla="*/ 0 h 124"/>
              <a:gd name="T60" fmla="*/ 99 w 101"/>
              <a:gd name="T61" fmla="*/ 0 h 124"/>
              <a:gd name="T62" fmla="*/ 95 w 101"/>
              <a:gd name="T63" fmla="*/ 0 h 124"/>
              <a:gd name="T64" fmla="*/ 86 w 101"/>
              <a:gd name="T65" fmla="*/ 0 h 124"/>
              <a:gd name="T66" fmla="*/ 84 w 101"/>
              <a:gd name="T67" fmla="*/ 0 h 124"/>
              <a:gd name="T68" fmla="*/ 84 w 101"/>
              <a:gd name="T69" fmla="*/ 4 h 124"/>
              <a:gd name="T70" fmla="*/ 72 w 101"/>
              <a:gd name="T71" fmla="*/ 38 h 124"/>
              <a:gd name="T72" fmla="*/ 65 w 101"/>
              <a:gd name="T7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24">
                <a:moveTo>
                  <a:pt x="65" y="51"/>
                </a:moveTo>
                <a:cubicBezTo>
                  <a:pt x="64" y="51"/>
                  <a:pt x="64" y="52"/>
                  <a:pt x="64" y="52"/>
                </a:cubicBezTo>
                <a:cubicBezTo>
                  <a:pt x="61" y="58"/>
                  <a:pt x="57" y="63"/>
                  <a:pt x="53" y="69"/>
                </a:cubicBezTo>
                <a:cubicBezTo>
                  <a:pt x="52" y="69"/>
                  <a:pt x="52" y="70"/>
                  <a:pt x="51" y="71"/>
                </a:cubicBezTo>
                <a:cubicBezTo>
                  <a:pt x="47" y="75"/>
                  <a:pt x="43" y="80"/>
                  <a:pt x="39" y="84"/>
                </a:cubicBezTo>
                <a:cubicBezTo>
                  <a:pt x="37" y="86"/>
                  <a:pt x="35" y="88"/>
                  <a:pt x="32" y="90"/>
                </a:cubicBezTo>
                <a:cubicBezTo>
                  <a:pt x="31" y="92"/>
                  <a:pt x="29" y="94"/>
                  <a:pt x="27" y="95"/>
                </a:cubicBezTo>
                <a:cubicBezTo>
                  <a:pt x="23" y="98"/>
                  <a:pt x="20" y="102"/>
                  <a:pt x="16" y="105"/>
                </a:cubicBezTo>
                <a:cubicBezTo>
                  <a:pt x="12" y="107"/>
                  <a:pt x="9" y="110"/>
                  <a:pt x="5" y="113"/>
                </a:cubicBezTo>
                <a:cubicBezTo>
                  <a:pt x="5" y="113"/>
                  <a:pt x="5" y="113"/>
                  <a:pt x="4" y="113"/>
                </a:cubicBezTo>
                <a:cubicBezTo>
                  <a:pt x="3" y="114"/>
                  <a:pt x="1" y="116"/>
                  <a:pt x="0" y="117"/>
                </a:cubicBezTo>
                <a:cubicBezTo>
                  <a:pt x="1" y="117"/>
                  <a:pt x="2" y="118"/>
                  <a:pt x="3" y="118"/>
                </a:cubicBezTo>
                <a:cubicBezTo>
                  <a:pt x="3" y="118"/>
                  <a:pt x="4" y="118"/>
                  <a:pt x="4" y="118"/>
                </a:cubicBezTo>
                <a:cubicBezTo>
                  <a:pt x="6" y="119"/>
                  <a:pt x="9" y="120"/>
                  <a:pt x="12" y="121"/>
                </a:cubicBezTo>
                <a:cubicBezTo>
                  <a:pt x="14" y="122"/>
                  <a:pt x="15" y="122"/>
                  <a:pt x="17" y="123"/>
                </a:cubicBezTo>
                <a:cubicBezTo>
                  <a:pt x="17" y="123"/>
                  <a:pt x="18" y="123"/>
                  <a:pt x="18" y="124"/>
                </a:cubicBezTo>
                <a:cubicBezTo>
                  <a:pt x="19" y="123"/>
                  <a:pt x="20" y="122"/>
                  <a:pt x="21" y="122"/>
                </a:cubicBezTo>
                <a:cubicBezTo>
                  <a:pt x="23" y="120"/>
                  <a:pt x="24" y="119"/>
                  <a:pt x="26" y="118"/>
                </a:cubicBezTo>
                <a:cubicBezTo>
                  <a:pt x="28" y="116"/>
                  <a:pt x="30" y="114"/>
                  <a:pt x="32" y="113"/>
                </a:cubicBezTo>
                <a:cubicBezTo>
                  <a:pt x="36" y="109"/>
                  <a:pt x="40" y="106"/>
                  <a:pt x="43" y="103"/>
                </a:cubicBezTo>
                <a:cubicBezTo>
                  <a:pt x="47" y="99"/>
                  <a:pt x="51" y="95"/>
                  <a:pt x="55" y="91"/>
                </a:cubicBezTo>
                <a:cubicBezTo>
                  <a:pt x="55" y="91"/>
                  <a:pt x="55" y="91"/>
                  <a:pt x="55" y="91"/>
                </a:cubicBezTo>
                <a:cubicBezTo>
                  <a:pt x="59" y="87"/>
                  <a:pt x="62" y="83"/>
                  <a:pt x="66" y="79"/>
                </a:cubicBezTo>
                <a:cubicBezTo>
                  <a:pt x="66" y="78"/>
                  <a:pt x="67" y="77"/>
                  <a:pt x="68" y="76"/>
                </a:cubicBezTo>
                <a:cubicBezTo>
                  <a:pt x="73" y="69"/>
                  <a:pt x="78" y="61"/>
                  <a:pt x="82" y="53"/>
                </a:cubicBezTo>
                <a:cubicBezTo>
                  <a:pt x="84" y="51"/>
                  <a:pt x="85" y="48"/>
                  <a:pt x="86" y="45"/>
                </a:cubicBezTo>
                <a:cubicBezTo>
                  <a:pt x="88" y="42"/>
                  <a:pt x="89" y="39"/>
                  <a:pt x="91" y="35"/>
                </a:cubicBezTo>
                <a:cubicBezTo>
                  <a:pt x="94" y="27"/>
                  <a:pt x="97" y="17"/>
                  <a:pt x="99" y="8"/>
                </a:cubicBezTo>
                <a:cubicBezTo>
                  <a:pt x="100" y="5"/>
                  <a:pt x="101" y="3"/>
                  <a:pt x="101" y="0"/>
                </a:cubicBezTo>
                <a:cubicBezTo>
                  <a:pt x="100" y="0"/>
                  <a:pt x="100" y="0"/>
                  <a:pt x="99" y="0"/>
                </a:cubicBezTo>
                <a:cubicBezTo>
                  <a:pt x="99" y="0"/>
                  <a:pt x="99" y="0"/>
                  <a:pt x="99" y="0"/>
                </a:cubicBezTo>
                <a:cubicBezTo>
                  <a:pt x="97" y="0"/>
                  <a:pt x="96" y="0"/>
                  <a:pt x="95" y="0"/>
                </a:cubicBezTo>
                <a:cubicBezTo>
                  <a:pt x="92" y="0"/>
                  <a:pt x="89" y="0"/>
                  <a:pt x="86" y="0"/>
                </a:cubicBezTo>
                <a:cubicBezTo>
                  <a:pt x="85" y="0"/>
                  <a:pt x="85" y="0"/>
                  <a:pt x="84" y="0"/>
                </a:cubicBezTo>
                <a:cubicBezTo>
                  <a:pt x="84" y="2"/>
                  <a:pt x="84" y="3"/>
                  <a:pt x="84" y="4"/>
                </a:cubicBezTo>
                <a:cubicBezTo>
                  <a:pt x="81" y="16"/>
                  <a:pt x="77" y="27"/>
                  <a:pt x="72" y="38"/>
                </a:cubicBezTo>
                <a:cubicBezTo>
                  <a:pt x="69" y="43"/>
                  <a:pt x="67" y="47"/>
                  <a:pt x="65" y="5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9">
            <a:extLst>
              <a:ext uri="{FF2B5EF4-FFF2-40B4-BE49-F238E27FC236}">
                <a16:creationId xmlns:a16="http://schemas.microsoft.com/office/drawing/2014/main" id="{08B6F102-D891-7A19-9998-FE82378E2A0A}"/>
              </a:ext>
            </a:extLst>
          </p:cNvPr>
          <p:cNvSpPr>
            <a:spLocks/>
          </p:cNvSpPr>
          <p:nvPr/>
        </p:nvSpPr>
        <p:spPr bwMode="auto">
          <a:xfrm>
            <a:off x="2800978" y="1939662"/>
            <a:ext cx="372396" cy="258784"/>
          </a:xfrm>
          <a:custGeom>
            <a:avLst/>
            <a:gdLst>
              <a:gd name="T0" fmla="*/ 3 w 148"/>
              <a:gd name="T1" fmla="*/ 18 h 103"/>
              <a:gd name="T2" fmla="*/ 11 w 148"/>
              <a:gd name="T3" fmla="*/ 21 h 103"/>
              <a:gd name="T4" fmla="*/ 20 w 148"/>
              <a:gd name="T5" fmla="*/ 25 h 103"/>
              <a:gd name="T6" fmla="*/ 23 w 148"/>
              <a:gd name="T7" fmla="*/ 26 h 103"/>
              <a:gd name="T8" fmla="*/ 28 w 148"/>
              <a:gd name="T9" fmla="*/ 28 h 103"/>
              <a:gd name="T10" fmla="*/ 34 w 148"/>
              <a:gd name="T11" fmla="*/ 31 h 103"/>
              <a:gd name="T12" fmla="*/ 36 w 148"/>
              <a:gd name="T13" fmla="*/ 32 h 103"/>
              <a:gd name="T14" fmla="*/ 43 w 148"/>
              <a:gd name="T15" fmla="*/ 36 h 103"/>
              <a:gd name="T16" fmla="*/ 44 w 148"/>
              <a:gd name="T17" fmla="*/ 36 h 103"/>
              <a:gd name="T18" fmla="*/ 52 w 148"/>
              <a:gd name="T19" fmla="*/ 41 h 103"/>
              <a:gd name="T20" fmla="*/ 60 w 148"/>
              <a:gd name="T21" fmla="*/ 45 h 103"/>
              <a:gd name="T22" fmla="*/ 63 w 148"/>
              <a:gd name="T23" fmla="*/ 47 h 103"/>
              <a:gd name="T24" fmla="*/ 68 w 148"/>
              <a:gd name="T25" fmla="*/ 50 h 103"/>
              <a:gd name="T26" fmla="*/ 76 w 148"/>
              <a:gd name="T27" fmla="*/ 55 h 103"/>
              <a:gd name="T28" fmla="*/ 83 w 148"/>
              <a:gd name="T29" fmla="*/ 60 h 103"/>
              <a:gd name="T30" fmla="*/ 83 w 148"/>
              <a:gd name="T31" fmla="*/ 60 h 103"/>
              <a:gd name="T32" fmla="*/ 91 w 148"/>
              <a:gd name="T33" fmla="*/ 66 h 103"/>
              <a:gd name="T34" fmla="*/ 96 w 148"/>
              <a:gd name="T35" fmla="*/ 70 h 103"/>
              <a:gd name="T36" fmla="*/ 99 w 148"/>
              <a:gd name="T37" fmla="*/ 72 h 103"/>
              <a:gd name="T38" fmla="*/ 102 w 148"/>
              <a:gd name="T39" fmla="*/ 75 h 103"/>
              <a:gd name="T40" fmla="*/ 106 w 148"/>
              <a:gd name="T41" fmla="*/ 78 h 103"/>
              <a:gd name="T42" fmla="*/ 114 w 148"/>
              <a:gd name="T43" fmla="*/ 85 h 103"/>
              <a:gd name="T44" fmla="*/ 121 w 148"/>
              <a:gd name="T45" fmla="*/ 92 h 103"/>
              <a:gd name="T46" fmla="*/ 121 w 148"/>
              <a:gd name="T47" fmla="*/ 93 h 103"/>
              <a:gd name="T48" fmla="*/ 128 w 148"/>
              <a:gd name="T49" fmla="*/ 101 h 103"/>
              <a:gd name="T50" fmla="*/ 129 w 148"/>
              <a:gd name="T51" fmla="*/ 103 h 103"/>
              <a:gd name="T52" fmla="*/ 137 w 148"/>
              <a:gd name="T53" fmla="*/ 102 h 103"/>
              <a:gd name="T54" fmla="*/ 141 w 148"/>
              <a:gd name="T55" fmla="*/ 102 h 103"/>
              <a:gd name="T56" fmla="*/ 146 w 148"/>
              <a:gd name="T57" fmla="*/ 101 h 103"/>
              <a:gd name="T58" fmla="*/ 148 w 148"/>
              <a:gd name="T59" fmla="*/ 101 h 103"/>
              <a:gd name="T60" fmla="*/ 147 w 148"/>
              <a:gd name="T61" fmla="*/ 99 h 103"/>
              <a:gd name="T62" fmla="*/ 143 w 148"/>
              <a:gd name="T63" fmla="*/ 94 h 103"/>
              <a:gd name="T64" fmla="*/ 140 w 148"/>
              <a:gd name="T65" fmla="*/ 90 h 103"/>
              <a:gd name="T66" fmla="*/ 133 w 148"/>
              <a:gd name="T67" fmla="*/ 81 h 103"/>
              <a:gd name="T68" fmla="*/ 125 w 148"/>
              <a:gd name="T69" fmla="*/ 74 h 103"/>
              <a:gd name="T70" fmla="*/ 125 w 148"/>
              <a:gd name="T71" fmla="*/ 74 h 103"/>
              <a:gd name="T72" fmla="*/ 118 w 148"/>
              <a:gd name="T73" fmla="*/ 67 h 103"/>
              <a:gd name="T74" fmla="*/ 111 w 148"/>
              <a:gd name="T75" fmla="*/ 61 h 103"/>
              <a:gd name="T76" fmla="*/ 106 w 148"/>
              <a:gd name="T77" fmla="*/ 57 h 103"/>
              <a:gd name="T78" fmla="*/ 106 w 148"/>
              <a:gd name="T79" fmla="*/ 57 h 103"/>
              <a:gd name="T80" fmla="*/ 103 w 148"/>
              <a:gd name="T81" fmla="*/ 55 h 103"/>
              <a:gd name="T82" fmla="*/ 95 w 148"/>
              <a:gd name="T83" fmla="*/ 49 h 103"/>
              <a:gd name="T84" fmla="*/ 87 w 148"/>
              <a:gd name="T85" fmla="*/ 44 h 103"/>
              <a:gd name="T86" fmla="*/ 87 w 148"/>
              <a:gd name="T87" fmla="*/ 43 h 103"/>
              <a:gd name="T88" fmla="*/ 80 w 148"/>
              <a:gd name="T89" fmla="*/ 38 h 103"/>
              <a:gd name="T90" fmla="*/ 72 w 148"/>
              <a:gd name="T91" fmla="*/ 34 h 103"/>
              <a:gd name="T92" fmla="*/ 67 w 148"/>
              <a:gd name="T93" fmla="*/ 31 h 103"/>
              <a:gd name="T94" fmla="*/ 64 w 148"/>
              <a:gd name="T95" fmla="*/ 29 h 103"/>
              <a:gd name="T96" fmla="*/ 56 w 148"/>
              <a:gd name="T97" fmla="*/ 25 h 103"/>
              <a:gd name="T98" fmla="*/ 48 w 148"/>
              <a:gd name="T99" fmla="*/ 21 h 103"/>
              <a:gd name="T100" fmla="*/ 47 w 148"/>
              <a:gd name="T101" fmla="*/ 20 h 103"/>
              <a:gd name="T102" fmla="*/ 40 w 148"/>
              <a:gd name="T103" fmla="*/ 17 h 103"/>
              <a:gd name="T104" fmla="*/ 40 w 148"/>
              <a:gd name="T105" fmla="*/ 17 h 103"/>
              <a:gd name="T106" fmla="*/ 31 w 148"/>
              <a:gd name="T107" fmla="*/ 13 h 103"/>
              <a:gd name="T108" fmla="*/ 27 w 148"/>
              <a:gd name="T109" fmla="*/ 11 h 103"/>
              <a:gd name="T110" fmla="*/ 23 w 148"/>
              <a:gd name="T111" fmla="*/ 9 h 103"/>
              <a:gd name="T112" fmla="*/ 15 w 148"/>
              <a:gd name="T113" fmla="*/ 6 h 103"/>
              <a:gd name="T114" fmla="*/ 7 w 148"/>
              <a:gd name="T115" fmla="*/ 2 h 103"/>
              <a:gd name="T116" fmla="*/ 6 w 148"/>
              <a:gd name="T117" fmla="*/ 2 h 103"/>
              <a:gd name="T118" fmla="*/ 2 w 148"/>
              <a:gd name="T119" fmla="*/ 0 h 103"/>
              <a:gd name="T120" fmla="*/ 0 w 148"/>
              <a:gd name="T121" fmla="*/ 16 h 103"/>
              <a:gd name="T122" fmla="*/ 3 w 148"/>
              <a:gd name="T123" fmla="*/ 17 h 103"/>
              <a:gd name="T124" fmla="*/ 3 w 148"/>
              <a:gd name="T12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03">
                <a:moveTo>
                  <a:pt x="3" y="18"/>
                </a:moveTo>
                <a:cubicBezTo>
                  <a:pt x="6" y="19"/>
                  <a:pt x="9" y="20"/>
                  <a:pt x="11" y="21"/>
                </a:cubicBezTo>
                <a:cubicBezTo>
                  <a:pt x="14" y="22"/>
                  <a:pt x="17" y="23"/>
                  <a:pt x="20" y="25"/>
                </a:cubicBezTo>
                <a:cubicBezTo>
                  <a:pt x="21" y="25"/>
                  <a:pt x="22" y="26"/>
                  <a:pt x="23" y="26"/>
                </a:cubicBezTo>
                <a:cubicBezTo>
                  <a:pt x="25" y="27"/>
                  <a:pt x="26" y="28"/>
                  <a:pt x="28" y="28"/>
                </a:cubicBezTo>
                <a:cubicBezTo>
                  <a:pt x="30" y="29"/>
                  <a:pt x="32" y="30"/>
                  <a:pt x="34" y="31"/>
                </a:cubicBezTo>
                <a:cubicBezTo>
                  <a:pt x="34" y="32"/>
                  <a:pt x="35" y="32"/>
                  <a:pt x="36" y="32"/>
                </a:cubicBezTo>
                <a:cubicBezTo>
                  <a:pt x="38" y="34"/>
                  <a:pt x="41" y="35"/>
                  <a:pt x="43" y="36"/>
                </a:cubicBezTo>
                <a:cubicBezTo>
                  <a:pt x="44" y="36"/>
                  <a:pt x="44" y="36"/>
                  <a:pt x="44" y="36"/>
                </a:cubicBezTo>
                <a:cubicBezTo>
                  <a:pt x="47" y="38"/>
                  <a:pt x="49" y="39"/>
                  <a:pt x="52" y="41"/>
                </a:cubicBezTo>
                <a:cubicBezTo>
                  <a:pt x="55" y="42"/>
                  <a:pt x="57" y="44"/>
                  <a:pt x="60" y="45"/>
                </a:cubicBezTo>
                <a:cubicBezTo>
                  <a:pt x="61" y="46"/>
                  <a:pt x="62" y="47"/>
                  <a:pt x="63" y="47"/>
                </a:cubicBezTo>
                <a:cubicBezTo>
                  <a:pt x="65" y="48"/>
                  <a:pt x="66" y="49"/>
                  <a:pt x="68" y="50"/>
                </a:cubicBezTo>
                <a:cubicBezTo>
                  <a:pt x="70" y="52"/>
                  <a:pt x="73" y="53"/>
                  <a:pt x="76" y="55"/>
                </a:cubicBezTo>
                <a:cubicBezTo>
                  <a:pt x="78" y="57"/>
                  <a:pt x="81" y="58"/>
                  <a:pt x="83" y="60"/>
                </a:cubicBezTo>
                <a:cubicBezTo>
                  <a:pt x="83" y="60"/>
                  <a:pt x="83" y="60"/>
                  <a:pt x="83" y="60"/>
                </a:cubicBezTo>
                <a:cubicBezTo>
                  <a:pt x="86" y="62"/>
                  <a:pt x="89" y="64"/>
                  <a:pt x="91" y="66"/>
                </a:cubicBezTo>
                <a:cubicBezTo>
                  <a:pt x="93" y="67"/>
                  <a:pt x="95" y="68"/>
                  <a:pt x="96" y="70"/>
                </a:cubicBezTo>
                <a:cubicBezTo>
                  <a:pt x="97" y="70"/>
                  <a:pt x="98" y="71"/>
                  <a:pt x="99" y="72"/>
                </a:cubicBezTo>
                <a:cubicBezTo>
                  <a:pt x="100" y="73"/>
                  <a:pt x="101" y="74"/>
                  <a:pt x="102" y="75"/>
                </a:cubicBezTo>
                <a:cubicBezTo>
                  <a:pt x="104" y="76"/>
                  <a:pt x="105" y="77"/>
                  <a:pt x="106" y="78"/>
                </a:cubicBezTo>
                <a:cubicBezTo>
                  <a:pt x="109" y="80"/>
                  <a:pt x="111" y="83"/>
                  <a:pt x="114" y="85"/>
                </a:cubicBezTo>
                <a:cubicBezTo>
                  <a:pt x="116" y="87"/>
                  <a:pt x="119" y="90"/>
                  <a:pt x="121" y="92"/>
                </a:cubicBezTo>
                <a:cubicBezTo>
                  <a:pt x="121" y="92"/>
                  <a:pt x="121" y="92"/>
                  <a:pt x="121" y="93"/>
                </a:cubicBezTo>
                <a:cubicBezTo>
                  <a:pt x="123" y="95"/>
                  <a:pt x="126" y="98"/>
                  <a:pt x="128" y="101"/>
                </a:cubicBezTo>
                <a:cubicBezTo>
                  <a:pt x="129" y="102"/>
                  <a:pt x="129" y="102"/>
                  <a:pt x="129" y="103"/>
                </a:cubicBezTo>
                <a:cubicBezTo>
                  <a:pt x="132" y="102"/>
                  <a:pt x="134" y="102"/>
                  <a:pt x="137" y="102"/>
                </a:cubicBezTo>
                <a:cubicBezTo>
                  <a:pt x="138" y="102"/>
                  <a:pt x="140" y="102"/>
                  <a:pt x="141" y="102"/>
                </a:cubicBezTo>
                <a:cubicBezTo>
                  <a:pt x="143" y="101"/>
                  <a:pt x="145" y="101"/>
                  <a:pt x="146" y="101"/>
                </a:cubicBezTo>
                <a:cubicBezTo>
                  <a:pt x="147" y="101"/>
                  <a:pt x="147" y="101"/>
                  <a:pt x="148" y="101"/>
                </a:cubicBezTo>
                <a:cubicBezTo>
                  <a:pt x="148" y="100"/>
                  <a:pt x="147" y="99"/>
                  <a:pt x="147" y="99"/>
                </a:cubicBezTo>
                <a:cubicBezTo>
                  <a:pt x="145" y="97"/>
                  <a:pt x="144" y="95"/>
                  <a:pt x="143" y="94"/>
                </a:cubicBezTo>
                <a:cubicBezTo>
                  <a:pt x="142" y="92"/>
                  <a:pt x="141" y="91"/>
                  <a:pt x="140" y="90"/>
                </a:cubicBezTo>
                <a:cubicBezTo>
                  <a:pt x="138" y="87"/>
                  <a:pt x="135" y="84"/>
                  <a:pt x="133" y="81"/>
                </a:cubicBezTo>
                <a:cubicBezTo>
                  <a:pt x="130" y="79"/>
                  <a:pt x="128" y="76"/>
                  <a:pt x="125" y="74"/>
                </a:cubicBezTo>
                <a:cubicBezTo>
                  <a:pt x="125" y="74"/>
                  <a:pt x="125" y="74"/>
                  <a:pt x="125" y="74"/>
                </a:cubicBezTo>
                <a:cubicBezTo>
                  <a:pt x="123" y="71"/>
                  <a:pt x="120" y="69"/>
                  <a:pt x="118" y="67"/>
                </a:cubicBezTo>
                <a:cubicBezTo>
                  <a:pt x="116" y="65"/>
                  <a:pt x="113" y="63"/>
                  <a:pt x="111" y="61"/>
                </a:cubicBezTo>
                <a:cubicBezTo>
                  <a:pt x="109" y="59"/>
                  <a:pt x="108" y="58"/>
                  <a:pt x="106" y="57"/>
                </a:cubicBezTo>
                <a:cubicBezTo>
                  <a:pt x="106" y="57"/>
                  <a:pt x="106" y="57"/>
                  <a:pt x="106" y="57"/>
                </a:cubicBezTo>
                <a:cubicBezTo>
                  <a:pt x="105" y="56"/>
                  <a:pt x="104" y="55"/>
                  <a:pt x="103" y="55"/>
                </a:cubicBezTo>
                <a:cubicBezTo>
                  <a:pt x="100" y="53"/>
                  <a:pt x="98" y="51"/>
                  <a:pt x="95" y="49"/>
                </a:cubicBezTo>
                <a:cubicBezTo>
                  <a:pt x="93" y="47"/>
                  <a:pt x="90" y="45"/>
                  <a:pt x="87" y="44"/>
                </a:cubicBezTo>
                <a:cubicBezTo>
                  <a:pt x="87" y="43"/>
                  <a:pt x="87" y="43"/>
                  <a:pt x="87" y="43"/>
                </a:cubicBezTo>
                <a:cubicBezTo>
                  <a:pt x="85" y="42"/>
                  <a:pt x="82" y="40"/>
                  <a:pt x="80" y="38"/>
                </a:cubicBezTo>
                <a:cubicBezTo>
                  <a:pt x="77" y="37"/>
                  <a:pt x="74" y="35"/>
                  <a:pt x="72" y="34"/>
                </a:cubicBezTo>
                <a:cubicBezTo>
                  <a:pt x="70" y="33"/>
                  <a:pt x="69" y="32"/>
                  <a:pt x="67" y="31"/>
                </a:cubicBezTo>
                <a:cubicBezTo>
                  <a:pt x="66" y="30"/>
                  <a:pt x="65" y="30"/>
                  <a:pt x="64" y="29"/>
                </a:cubicBezTo>
                <a:cubicBezTo>
                  <a:pt x="61" y="28"/>
                  <a:pt x="58" y="26"/>
                  <a:pt x="56" y="25"/>
                </a:cubicBezTo>
                <a:cubicBezTo>
                  <a:pt x="53" y="23"/>
                  <a:pt x="50" y="22"/>
                  <a:pt x="48" y="21"/>
                </a:cubicBezTo>
                <a:cubicBezTo>
                  <a:pt x="48" y="21"/>
                  <a:pt x="47" y="20"/>
                  <a:pt x="47" y="20"/>
                </a:cubicBezTo>
                <a:cubicBezTo>
                  <a:pt x="45" y="19"/>
                  <a:pt x="43" y="18"/>
                  <a:pt x="40" y="17"/>
                </a:cubicBezTo>
                <a:cubicBezTo>
                  <a:pt x="40" y="17"/>
                  <a:pt x="40" y="17"/>
                  <a:pt x="40" y="17"/>
                </a:cubicBezTo>
                <a:cubicBezTo>
                  <a:pt x="37" y="15"/>
                  <a:pt x="34" y="14"/>
                  <a:pt x="31" y="13"/>
                </a:cubicBezTo>
                <a:cubicBezTo>
                  <a:pt x="30" y="12"/>
                  <a:pt x="28" y="11"/>
                  <a:pt x="27" y="11"/>
                </a:cubicBezTo>
                <a:cubicBezTo>
                  <a:pt x="26" y="10"/>
                  <a:pt x="24" y="10"/>
                  <a:pt x="23" y="9"/>
                </a:cubicBezTo>
                <a:cubicBezTo>
                  <a:pt x="21" y="8"/>
                  <a:pt x="18" y="7"/>
                  <a:pt x="15" y="6"/>
                </a:cubicBezTo>
                <a:cubicBezTo>
                  <a:pt x="12" y="4"/>
                  <a:pt x="10" y="3"/>
                  <a:pt x="7" y="2"/>
                </a:cubicBezTo>
                <a:cubicBezTo>
                  <a:pt x="7" y="2"/>
                  <a:pt x="6" y="2"/>
                  <a:pt x="6" y="2"/>
                </a:cubicBezTo>
                <a:cubicBezTo>
                  <a:pt x="5" y="1"/>
                  <a:pt x="4" y="1"/>
                  <a:pt x="2" y="0"/>
                </a:cubicBezTo>
                <a:cubicBezTo>
                  <a:pt x="2" y="6"/>
                  <a:pt x="1" y="11"/>
                  <a:pt x="0" y="16"/>
                </a:cubicBezTo>
                <a:cubicBezTo>
                  <a:pt x="1" y="17"/>
                  <a:pt x="2" y="17"/>
                  <a:pt x="3" y="17"/>
                </a:cubicBezTo>
                <a:cubicBezTo>
                  <a:pt x="3" y="17"/>
                  <a:pt x="3" y="17"/>
                  <a:pt x="3"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0">
            <a:extLst>
              <a:ext uri="{FF2B5EF4-FFF2-40B4-BE49-F238E27FC236}">
                <a16:creationId xmlns:a16="http://schemas.microsoft.com/office/drawing/2014/main" id="{D4559CBF-704C-3E6D-462F-977D0CDF89B2}"/>
              </a:ext>
            </a:extLst>
          </p:cNvPr>
          <p:cNvSpPr>
            <a:spLocks/>
          </p:cNvSpPr>
          <p:nvPr/>
        </p:nvSpPr>
        <p:spPr bwMode="auto">
          <a:xfrm>
            <a:off x="6829484" y="5955544"/>
            <a:ext cx="257206" cy="504944"/>
          </a:xfrm>
          <a:custGeom>
            <a:avLst/>
            <a:gdLst>
              <a:gd name="T0" fmla="*/ 93 w 102"/>
              <a:gd name="T1" fmla="*/ 161 h 200"/>
              <a:gd name="T2" fmla="*/ 89 w 102"/>
              <a:gd name="T3" fmla="*/ 146 h 200"/>
              <a:gd name="T4" fmla="*/ 87 w 102"/>
              <a:gd name="T5" fmla="*/ 138 h 200"/>
              <a:gd name="T6" fmla="*/ 84 w 102"/>
              <a:gd name="T7" fmla="*/ 131 h 200"/>
              <a:gd name="T8" fmla="*/ 84 w 102"/>
              <a:gd name="T9" fmla="*/ 129 h 200"/>
              <a:gd name="T10" fmla="*/ 71 w 102"/>
              <a:gd name="T11" fmla="*/ 93 h 200"/>
              <a:gd name="T12" fmla="*/ 71 w 102"/>
              <a:gd name="T13" fmla="*/ 93 h 200"/>
              <a:gd name="T14" fmla="*/ 56 w 102"/>
              <a:gd name="T15" fmla="*/ 59 h 200"/>
              <a:gd name="T16" fmla="*/ 41 w 102"/>
              <a:gd name="T17" fmla="*/ 28 h 200"/>
              <a:gd name="T18" fmla="*/ 41 w 102"/>
              <a:gd name="T19" fmla="*/ 27 h 200"/>
              <a:gd name="T20" fmla="*/ 30 w 102"/>
              <a:gd name="T21" fmla="*/ 7 h 200"/>
              <a:gd name="T22" fmla="*/ 26 w 102"/>
              <a:gd name="T23" fmla="*/ 0 h 200"/>
              <a:gd name="T24" fmla="*/ 25 w 102"/>
              <a:gd name="T25" fmla="*/ 0 h 200"/>
              <a:gd name="T26" fmla="*/ 0 w 102"/>
              <a:gd name="T27" fmla="*/ 15 h 200"/>
              <a:gd name="T28" fmla="*/ 4 w 102"/>
              <a:gd name="T29" fmla="*/ 22 h 200"/>
              <a:gd name="T30" fmla="*/ 15 w 102"/>
              <a:gd name="T31" fmla="*/ 42 h 200"/>
              <a:gd name="T32" fmla="*/ 15 w 102"/>
              <a:gd name="T33" fmla="*/ 42 h 200"/>
              <a:gd name="T34" fmla="*/ 30 w 102"/>
              <a:gd name="T35" fmla="*/ 74 h 200"/>
              <a:gd name="T36" fmla="*/ 43 w 102"/>
              <a:gd name="T37" fmla="*/ 104 h 200"/>
              <a:gd name="T38" fmla="*/ 44 w 102"/>
              <a:gd name="T39" fmla="*/ 109 h 200"/>
              <a:gd name="T40" fmla="*/ 55 w 102"/>
              <a:gd name="T41" fmla="*/ 139 h 200"/>
              <a:gd name="T42" fmla="*/ 57 w 102"/>
              <a:gd name="T43" fmla="*/ 147 h 200"/>
              <a:gd name="T44" fmla="*/ 58 w 102"/>
              <a:gd name="T45" fmla="*/ 148 h 200"/>
              <a:gd name="T46" fmla="*/ 60 w 102"/>
              <a:gd name="T47" fmla="*/ 155 h 200"/>
              <a:gd name="T48" fmla="*/ 64 w 102"/>
              <a:gd name="T49" fmla="*/ 170 h 200"/>
              <a:gd name="T50" fmla="*/ 70 w 102"/>
              <a:gd name="T51" fmla="*/ 191 h 200"/>
              <a:gd name="T52" fmla="*/ 73 w 102"/>
              <a:gd name="T53" fmla="*/ 200 h 200"/>
              <a:gd name="T54" fmla="*/ 92 w 102"/>
              <a:gd name="T55" fmla="*/ 195 h 200"/>
              <a:gd name="T56" fmla="*/ 102 w 102"/>
              <a:gd name="T57" fmla="*/ 192 h 200"/>
              <a:gd name="T58" fmla="*/ 97 w 102"/>
              <a:gd name="T59" fmla="*/ 173 h 200"/>
              <a:gd name="T60" fmla="*/ 93 w 102"/>
              <a:gd name="T61"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200">
                <a:moveTo>
                  <a:pt x="93" y="161"/>
                </a:moveTo>
                <a:cubicBezTo>
                  <a:pt x="92" y="157"/>
                  <a:pt x="91" y="152"/>
                  <a:pt x="89" y="146"/>
                </a:cubicBezTo>
                <a:cubicBezTo>
                  <a:pt x="88" y="144"/>
                  <a:pt x="88" y="141"/>
                  <a:pt x="87" y="138"/>
                </a:cubicBezTo>
                <a:cubicBezTo>
                  <a:pt x="86" y="136"/>
                  <a:pt x="85" y="133"/>
                  <a:pt x="84" y="131"/>
                </a:cubicBezTo>
                <a:cubicBezTo>
                  <a:pt x="84" y="130"/>
                  <a:pt x="84" y="130"/>
                  <a:pt x="84" y="129"/>
                </a:cubicBezTo>
                <a:cubicBezTo>
                  <a:pt x="80" y="118"/>
                  <a:pt x="76" y="105"/>
                  <a:pt x="71" y="93"/>
                </a:cubicBezTo>
                <a:cubicBezTo>
                  <a:pt x="71" y="93"/>
                  <a:pt x="71" y="93"/>
                  <a:pt x="71" y="93"/>
                </a:cubicBezTo>
                <a:cubicBezTo>
                  <a:pt x="66" y="81"/>
                  <a:pt x="61" y="69"/>
                  <a:pt x="56" y="59"/>
                </a:cubicBezTo>
                <a:cubicBezTo>
                  <a:pt x="51" y="47"/>
                  <a:pt x="46" y="37"/>
                  <a:pt x="41" y="28"/>
                </a:cubicBezTo>
                <a:cubicBezTo>
                  <a:pt x="41" y="28"/>
                  <a:pt x="41" y="28"/>
                  <a:pt x="41" y="27"/>
                </a:cubicBezTo>
                <a:cubicBezTo>
                  <a:pt x="37" y="19"/>
                  <a:pt x="33" y="12"/>
                  <a:pt x="30" y="7"/>
                </a:cubicBezTo>
                <a:cubicBezTo>
                  <a:pt x="27" y="2"/>
                  <a:pt x="26" y="0"/>
                  <a:pt x="26" y="0"/>
                </a:cubicBezTo>
                <a:cubicBezTo>
                  <a:pt x="25" y="0"/>
                  <a:pt x="25" y="0"/>
                  <a:pt x="25" y="0"/>
                </a:cubicBezTo>
                <a:cubicBezTo>
                  <a:pt x="0" y="15"/>
                  <a:pt x="0" y="15"/>
                  <a:pt x="0" y="15"/>
                </a:cubicBezTo>
                <a:cubicBezTo>
                  <a:pt x="0" y="15"/>
                  <a:pt x="1" y="17"/>
                  <a:pt x="4" y="22"/>
                </a:cubicBezTo>
                <a:cubicBezTo>
                  <a:pt x="7" y="27"/>
                  <a:pt x="10" y="34"/>
                  <a:pt x="15" y="42"/>
                </a:cubicBezTo>
                <a:cubicBezTo>
                  <a:pt x="15" y="42"/>
                  <a:pt x="15" y="42"/>
                  <a:pt x="15" y="42"/>
                </a:cubicBezTo>
                <a:cubicBezTo>
                  <a:pt x="19" y="51"/>
                  <a:pt x="25" y="62"/>
                  <a:pt x="30" y="74"/>
                </a:cubicBezTo>
                <a:cubicBezTo>
                  <a:pt x="34" y="84"/>
                  <a:pt x="39" y="94"/>
                  <a:pt x="43" y="104"/>
                </a:cubicBezTo>
                <a:cubicBezTo>
                  <a:pt x="43" y="106"/>
                  <a:pt x="44" y="107"/>
                  <a:pt x="44" y="109"/>
                </a:cubicBezTo>
                <a:cubicBezTo>
                  <a:pt x="48" y="119"/>
                  <a:pt x="52" y="129"/>
                  <a:pt x="55" y="139"/>
                </a:cubicBezTo>
                <a:cubicBezTo>
                  <a:pt x="56" y="142"/>
                  <a:pt x="56" y="144"/>
                  <a:pt x="57" y="147"/>
                </a:cubicBezTo>
                <a:cubicBezTo>
                  <a:pt x="57" y="147"/>
                  <a:pt x="58" y="148"/>
                  <a:pt x="58" y="148"/>
                </a:cubicBezTo>
                <a:cubicBezTo>
                  <a:pt x="58" y="150"/>
                  <a:pt x="59" y="153"/>
                  <a:pt x="60" y="155"/>
                </a:cubicBezTo>
                <a:cubicBezTo>
                  <a:pt x="61" y="160"/>
                  <a:pt x="63" y="165"/>
                  <a:pt x="64" y="170"/>
                </a:cubicBezTo>
                <a:cubicBezTo>
                  <a:pt x="66" y="179"/>
                  <a:pt x="69" y="186"/>
                  <a:pt x="70" y="191"/>
                </a:cubicBezTo>
                <a:cubicBezTo>
                  <a:pt x="72" y="197"/>
                  <a:pt x="73" y="200"/>
                  <a:pt x="73" y="200"/>
                </a:cubicBezTo>
                <a:cubicBezTo>
                  <a:pt x="92" y="195"/>
                  <a:pt x="92" y="195"/>
                  <a:pt x="92" y="195"/>
                </a:cubicBezTo>
                <a:cubicBezTo>
                  <a:pt x="102" y="192"/>
                  <a:pt x="102" y="192"/>
                  <a:pt x="102" y="192"/>
                </a:cubicBezTo>
                <a:cubicBezTo>
                  <a:pt x="102" y="192"/>
                  <a:pt x="100" y="185"/>
                  <a:pt x="97" y="173"/>
                </a:cubicBezTo>
                <a:cubicBezTo>
                  <a:pt x="96" y="170"/>
                  <a:pt x="95" y="166"/>
                  <a:pt x="93" y="16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0808BA7-7992-D09B-4321-D1B3939DD175}"/>
              </a:ext>
            </a:extLst>
          </p:cNvPr>
          <p:cNvSpPr>
            <a:spLocks/>
          </p:cNvSpPr>
          <p:nvPr/>
        </p:nvSpPr>
        <p:spPr bwMode="auto">
          <a:xfrm>
            <a:off x="6091003" y="5264402"/>
            <a:ext cx="467073" cy="342416"/>
          </a:xfrm>
          <a:custGeom>
            <a:avLst/>
            <a:gdLst>
              <a:gd name="T0" fmla="*/ 176 w 185"/>
              <a:gd name="T1" fmla="*/ 107 h 136"/>
              <a:gd name="T2" fmla="*/ 160 w 185"/>
              <a:gd name="T3" fmla="*/ 94 h 136"/>
              <a:gd name="T4" fmla="*/ 157 w 185"/>
              <a:gd name="T5" fmla="*/ 91 h 136"/>
              <a:gd name="T6" fmla="*/ 138 w 185"/>
              <a:gd name="T7" fmla="*/ 77 h 136"/>
              <a:gd name="T8" fmla="*/ 119 w 185"/>
              <a:gd name="T9" fmla="*/ 63 h 136"/>
              <a:gd name="T10" fmla="*/ 102 w 185"/>
              <a:gd name="T11" fmla="*/ 52 h 136"/>
              <a:gd name="T12" fmla="*/ 99 w 185"/>
              <a:gd name="T13" fmla="*/ 50 h 136"/>
              <a:gd name="T14" fmla="*/ 79 w 185"/>
              <a:gd name="T15" fmla="*/ 37 h 136"/>
              <a:gd name="T16" fmla="*/ 60 w 185"/>
              <a:gd name="T17" fmla="*/ 25 h 136"/>
              <a:gd name="T18" fmla="*/ 41 w 185"/>
              <a:gd name="T19" fmla="*/ 15 h 136"/>
              <a:gd name="T20" fmla="*/ 40 w 185"/>
              <a:gd name="T21" fmla="*/ 14 h 136"/>
              <a:gd name="T22" fmla="*/ 21 w 185"/>
              <a:gd name="T23" fmla="*/ 4 h 136"/>
              <a:gd name="T24" fmla="*/ 20 w 185"/>
              <a:gd name="T25" fmla="*/ 3 h 136"/>
              <a:gd name="T26" fmla="*/ 13 w 185"/>
              <a:gd name="T27" fmla="*/ 0 h 136"/>
              <a:gd name="T28" fmla="*/ 0 w 185"/>
              <a:gd name="T29" fmla="*/ 25 h 136"/>
              <a:gd name="T30" fmla="*/ 8 w 185"/>
              <a:gd name="T31" fmla="*/ 29 h 136"/>
              <a:gd name="T32" fmla="*/ 13 w 185"/>
              <a:gd name="T33" fmla="*/ 31 h 136"/>
              <a:gd name="T34" fmla="*/ 28 w 185"/>
              <a:gd name="T35" fmla="*/ 40 h 136"/>
              <a:gd name="T36" fmla="*/ 33 w 185"/>
              <a:gd name="T37" fmla="*/ 43 h 136"/>
              <a:gd name="T38" fmla="*/ 53 w 185"/>
              <a:gd name="T39" fmla="*/ 54 h 136"/>
              <a:gd name="T40" fmla="*/ 72 w 185"/>
              <a:gd name="T41" fmla="*/ 66 h 136"/>
              <a:gd name="T42" fmla="*/ 87 w 185"/>
              <a:gd name="T43" fmla="*/ 76 h 136"/>
              <a:gd name="T44" fmla="*/ 92 w 185"/>
              <a:gd name="T45" fmla="*/ 79 h 136"/>
              <a:gd name="T46" fmla="*/ 112 w 185"/>
              <a:gd name="T47" fmla="*/ 93 h 136"/>
              <a:gd name="T48" fmla="*/ 131 w 185"/>
              <a:gd name="T49" fmla="*/ 107 h 136"/>
              <a:gd name="T50" fmla="*/ 142 w 185"/>
              <a:gd name="T51" fmla="*/ 116 h 136"/>
              <a:gd name="T52" fmla="*/ 150 w 185"/>
              <a:gd name="T53" fmla="*/ 122 h 136"/>
              <a:gd name="T54" fmla="*/ 160 w 185"/>
              <a:gd name="T55" fmla="*/ 131 h 136"/>
              <a:gd name="T56" fmla="*/ 166 w 185"/>
              <a:gd name="T57" fmla="*/ 136 h 136"/>
              <a:gd name="T58" fmla="*/ 170 w 185"/>
              <a:gd name="T59" fmla="*/ 131 h 136"/>
              <a:gd name="T60" fmla="*/ 185 w 185"/>
              <a:gd name="T61" fmla="*/ 114 h 136"/>
              <a:gd name="T62" fmla="*/ 178 w 185"/>
              <a:gd name="T63" fmla="*/ 109 h 136"/>
              <a:gd name="T64" fmla="*/ 176 w 185"/>
              <a:gd name="T65"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176" y="107"/>
                </a:moveTo>
                <a:cubicBezTo>
                  <a:pt x="172" y="103"/>
                  <a:pt x="167" y="99"/>
                  <a:pt x="160" y="94"/>
                </a:cubicBezTo>
                <a:cubicBezTo>
                  <a:pt x="159" y="93"/>
                  <a:pt x="158" y="92"/>
                  <a:pt x="157" y="91"/>
                </a:cubicBezTo>
                <a:cubicBezTo>
                  <a:pt x="151" y="87"/>
                  <a:pt x="145" y="82"/>
                  <a:pt x="138" y="77"/>
                </a:cubicBezTo>
                <a:cubicBezTo>
                  <a:pt x="132" y="72"/>
                  <a:pt x="125" y="67"/>
                  <a:pt x="119" y="63"/>
                </a:cubicBezTo>
                <a:cubicBezTo>
                  <a:pt x="113" y="59"/>
                  <a:pt x="108" y="55"/>
                  <a:pt x="102" y="52"/>
                </a:cubicBezTo>
                <a:cubicBezTo>
                  <a:pt x="101" y="51"/>
                  <a:pt x="100" y="50"/>
                  <a:pt x="99" y="50"/>
                </a:cubicBezTo>
                <a:cubicBezTo>
                  <a:pt x="92" y="45"/>
                  <a:pt x="86" y="41"/>
                  <a:pt x="79" y="37"/>
                </a:cubicBezTo>
                <a:cubicBezTo>
                  <a:pt x="73" y="33"/>
                  <a:pt x="66" y="29"/>
                  <a:pt x="60" y="25"/>
                </a:cubicBezTo>
                <a:cubicBezTo>
                  <a:pt x="53" y="21"/>
                  <a:pt x="47" y="18"/>
                  <a:pt x="41" y="15"/>
                </a:cubicBezTo>
                <a:cubicBezTo>
                  <a:pt x="41" y="15"/>
                  <a:pt x="40" y="14"/>
                  <a:pt x="40" y="14"/>
                </a:cubicBezTo>
                <a:cubicBezTo>
                  <a:pt x="32" y="10"/>
                  <a:pt x="25" y="6"/>
                  <a:pt x="21" y="4"/>
                </a:cubicBezTo>
                <a:cubicBezTo>
                  <a:pt x="20" y="4"/>
                  <a:pt x="20" y="3"/>
                  <a:pt x="20" y="3"/>
                </a:cubicBezTo>
                <a:cubicBezTo>
                  <a:pt x="15" y="1"/>
                  <a:pt x="13" y="0"/>
                  <a:pt x="13" y="0"/>
                </a:cubicBezTo>
                <a:cubicBezTo>
                  <a:pt x="0" y="25"/>
                  <a:pt x="0" y="25"/>
                  <a:pt x="0" y="25"/>
                </a:cubicBezTo>
                <a:cubicBezTo>
                  <a:pt x="0" y="25"/>
                  <a:pt x="3" y="26"/>
                  <a:pt x="8" y="29"/>
                </a:cubicBezTo>
                <a:cubicBezTo>
                  <a:pt x="9" y="29"/>
                  <a:pt x="11" y="30"/>
                  <a:pt x="13" y="31"/>
                </a:cubicBezTo>
                <a:cubicBezTo>
                  <a:pt x="17" y="34"/>
                  <a:pt x="22" y="36"/>
                  <a:pt x="28" y="40"/>
                </a:cubicBezTo>
                <a:cubicBezTo>
                  <a:pt x="29" y="41"/>
                  <a:pt x="31" y="42"/>
                  <a:pt x="33" y="43"/>
                </a:cubicBezTo>
                <a:cubicBezTo>
                  <a:pt x="39" y="46"/>
                  <a:pt x="46" y="50"/>
                  <a:pt x="53" y="54"/>
                </a:cubicBezTo>
                <a:cubicBezTo>
                  <a:pt x="59" y="58"/>
                  <a:pt x="66" y="62"/>
                  <a:pt x="72" y="66"/>
                </a:cubicBezTo>
                <a:cubicBezTo>
                  <a:pt x="77" y="69"/>
                  <a:pt x="82" y="72"/>
                  <a:pt x="87" y="76"/>
                </a:cubicBezTo>
                <a:cubicBezTo>
                  <a:pt x="88" y="77"/>
                  <a:pt x="90" y="78"/>
                  <a:pt x="92" y="79"/>
                </a:cubicBezTo>
                <a:cubicBezTo>
                  <a:pt x="99" y="84"/>
                  <a:pt x="105" y="88"/>
                  <a:pt x="112" y="93"/>
                </a:cubicBezTo>
                <a:cubicBezTo>
                  <a:pt x="118" y="98"/>
                  <a:pt x="125" y="103"/>
                  <a:pt x="131" y="107"/>
                </a:cubicBezTo>
                <a:cubicBezTo>
                  <a:pt x="135" y="110"/>
                  <a:pt x="139" y="113"/>
                  <a:pt x="142" y="116"/>
                </a:cubicBezTo>
                <a:cubicBezTo>
                  <a:pt x="145" y="118"/>
                  <a:pt x="147" y="120"/>
                  <a:pt x="150" y="122"/>
                </a:cubicBezTo>
                <a:cubicBezTo>
                  <a:pt x="154" y="126"/>
                  <a:pt x="157" y="128"/>
                  <a:pt x="160" y="131"/>
                </a:cubicBezTo>
                <a:cubicBezTo>
                  <a:pt x="164" y="134"/>
                  <a:pt x="166" y="136"/>
                  <a:pt x="166" y="136"/>
                </a:cubicBezTo>
                <a:cubicBezTo>
                  <a:pt x="170" y="131"/>
                  <a:pt x="170" y="131"/>
                  <a:pt x="170" y="131"/>
                </a:cubicBezTo>
                <a:cubicBezTo>
                  <a:pt x="185" y="114"/>
                  <a:pt x="185" y="114"/>
                  <a:pt x="185" y="114"/>
                </a:cubicBezTo>
                <a:cubicBezTo>
                  <a:pt x="185" y="114"/>
                  <a:pt x="183" y="112"/>
                  <a:pt x="178" y="109"/>
                </a:cubicBezTo>
                <a:cubicBezTo>
                  <a:pt x="178" y="108"/>
                  <a:pt x="177" y="107"/>
                  <a:pt x="176" y="10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a:extLst>
              <a:ext uri="{FF2B5EF4-FFF2-40B4-BE49-F238E27FC236}">
                <a16:creationId xmlns:a16="http://schemas.microsoft.com/office/drawing/2014/main" id="{5EAD6D70-34AA-DDD9-975B-88B10BA0CC6A}"/>
              </a:ext>
            </a:extLst>
          </p:cNvPr>
          <p:cNvSpPr>
            <a:spLocks/>
          </p:cNvSpPr>
          <p:nvPr/>
        </p:nvSpPr>
        <p:spPr bwMode="auto">
          <a:xfrm>
            <a:off x="5134766" y="4906207"/>
            <a:ext cx="512834" cy="219335"/>
          </a:xfrm>
          <a:custGeom>
            <a:avLst/>
            <a:gdLst>
              <a:gd name="T0" fmla="*/ 173 w 203"/>
              <a:gd name="T1" fmla="*/ 51 h 87"/>
              <a:gd name="T2" fmla="*/ 172 w 203"/>
              <a:gd name="T3" fmla="*/ 51 h 87"/>
              <a:gd name="T4" fmla="*/ 151 w 203"/>
              <a:gd name="T5" fmla="*/ 44 h 87"/>
              <a:gd name="T6" fmla="*/ 130 w 203"/>
              <a:gd name="T7" fmla="*/ 37 h 87"/>
              <a:gd name="T8" fmla="*/ 109 w 203"/>
              <a:gd name="T9" fmla="*/ 30 h 87"/>
              <a:gd name="T10" fmla="*/ 106 w 203"/>
              <a:gd name="T11" fmla="*/ 29 h 87"/>
              <a:gd name="T12" fmla="*/ 88 w 203"/>
              <a:gd name="T13" fmla="*/ 24 h 87"/>
              <a:gd name="T14" fmla="*/ 70 w 203"/>
              <a:gd name="T15" fmla="*/ 18 h 87"/>
              <a:gd name="T16" fmla="*/ 67 w 203"/>
              <a:gd name="T17" fmla="*/ 17 h 87"/>
              <a:gd name="T18" fmla="*/ 53 w 203"/>
              <a:gd name="T19" fmla="*/ 13 h 87"/>
              <a:gd name="T20" fmla="*/ 45 w 203"/>
              <a:gd name="T21" fmla="*/ 11 h 87"/>
              <a:gd name="T22" fmla="*/ 38 w 203"/>
              <a:gd name="T23" fmla="*/ 9 h 87"/>
              <a:gd name="T24" fmla="*/ 24 w 203"/>
              <a:gd name="T25" fmla="*/ 5 h 87"/>
              <a:gd name="T26" fmla="*/ 8 w 203"/>
              <a:gd name="T27" fmla="*/ 0 h 87"/>
              <a:gd name="T28" fmla="*/ 0 w 203"/>
              <a:gd name="T29" fmla="*/ 25 h 87"/>
              <a:gd name="T30" fmla="*/ 18 w 203"/>
              <a:gd name="T31" fmla="*/ 30 h 87"/>
              <a:gd name="T32" fmla="*/ 31 w 203"/>
              <a:gd name="T33" fmla="*/ 34 h 87"/>
              <a:gd name="T34" fmla="*/ 39 w 203"/>
              <a:gd name="T35" fmla="*/ 37 h 87"/>
              <a:gd name="T36" fmla="*/ 46 w 203"/>
              <a:gd name="T37" fmla="*/ 38 h 87"/>
              <a:gd name="T38" fmla="*/ 60 w 203"/>
              <a:gd name="T39" fmla="*/ 43 h 87"/>
              <a:gd name="T40" fmla="*/ 62 w 203"/>
              <a:gd name="T41" fmla="*/ 43 h 87"/>
              <a:gd name="T42" fmla="*/ 82 w 203"/>
              <a:gd name="T43" fmla="*/ 50 h 87"/>
              <a:gd name="T44" fmla="*/ 98 w 203"/>
              <a:gd name="T45" fmla="*/ 55 h 87"/>
              <a:gd name="T46" fmla="*/ 103 w 203"/>
              <a:gd name="T47" fmla="*/ 56 h 87"/>
              <a:gd name="T48" fmla="*/ 124 w 203"/>
              <a:gd name="T49" fmla="*/ 63 h 87"/>
              <a:gd name="T50" fmla="*/ 145 w 203"/>
              <a:gd name="T51" fmla="*/ 70 h 87"/>
              <a:gd name="T52" fmla="*/ 164 w 203"/>
              <a:gd name="T53" fmla="*/ 76 h 87"/>
              <a:gd name="T54" fmla="*/ 166 w 203"/>
              <a:gd name="T55" fmla="*/ 77 h 87"/>
              <a:gd name="T56" fmla="*/ 187 w 203"/>
              <a:gd name="T57" fmla="*/ 84 h 87"/>
              <a:gd name="T58" fmla="*/ 194 w 203"/>
              <a:gd name="T59" fmla="*/ 87 h 87"/>
              <a:gd name="T60" fmla="*/ 203 w 203"/>
              <a:gd name="T61" fmla="*/ 61 h 87"/>
              <a:gd name="T62" fmla="*/ 193 w 203"/>
              <a:gd name="T63" fmla="*/ 58 h 87"/>
              <a:gd name="T64" fmla="*/ 173 w 203"/>
              <a:gd name="T6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87">
                <a:moveTo>
                  <a:pt x="173" y="51"/>
                </a:moveTo>
                <a:cubicBezTo>
                  <a:pt x="172" y="51"/>
                  <a:pt x="172" y="51"/>
                  <a:pt x="172" y="51"/>
                </a:cubicBezTo>
                <a:cubicBezTo>
                  <a:pt x="166" y="48"/>
                  <a:pt x="158" y="46"/>
                  <a:pt x="151" y="44"/>
                </a:cubicBezTo>
                <a:cubicBezTo>
                  <a:pt x="144" y="41"/>
                  <a:pt x="137" y="39"/>
                  <a:pt x="130" y="37"/>
                </a:cubicBezTo>
                <a:cubicBezTo>
                  <a:pt x="123" y="35"/>
                  <a:pt x="116" y="32"/>
                  <a:pt x="109" y="30"/>
                </a:cubicBezTo>
                <a:cubicBezTo>
                  <a:pt x="108" y="30"/>
                  <a:pt x="107" y="29"/>
                  <a:pt x="106" y="29"/>
                </a:cubicBezTo>
                <a:cubicBezTo>
                  <a:pt x="100" y="27"/>
                  <a:pt x="94" y="25"/>
                  <a:pt x="88" y="24"/>
                </a:cubicBezTo>
                <a:cubicBezTo>
                  <a:pt x="82" y="22"/>
                  <a:pt x="76" y="20"/>
                  <a:pt x="70" y="18"/>
                </a:cubicBezTo>
                <a:cubicBezTo>
                  <a:pt x="69" y="18"/>
                  <a:pt x="68" y="17"/>
                  <a:pt x="67" y="17"/>
                </a:cubicBezTo>
                <a:cubicBezTo>
                  <a:pt x="62" y="16"/>
                  <a:pt x="57" y="14"/>
                  <a:pt x="53" y="13"/>
                </a:cubicBezTo>
                <a:cubicBezTo>
                  <a:pt x="50" y="12"/>
                  <a:pt x="48" y="12"/>
                  <a:pt x="45" y="11"/>
                </a:cubicBezTo>
                <a:cubicBezTo>
                  <a:pt x="43" y="10"/>
                  <a:pt x="40" y="9"/>
                  <a:pt x="38" y="9"/>
                </a:cubicBezTo>
                <a:cubicBezTo>
                  <a:pt x="33" y="7"/>
                  <a:pt x="28" y="6"/>
                  <a:pt x="24" y="5"/>
                </a:cubicBezTo>
                <a:cubicBezTo>
                  <a:pt x="14" y="2"/>
                  <a:pt x="8" y="0"/>
                  <a:pt x="8" y="0"/>
                </a:cubicBezTo>
                <a:cubicBezTo>
                  <a:pt x="0" y="25"/>
                  <a:pt x="0" y="25"/>
                  <a:pt x="0" y="25"/>
                </a:cubicBezTo>
                <a:cubicBezTo>
                  <a:pt x="0" y="25"/>
                  <a:pt x="7" y="27"/>
                  <a:pt x="18" y="30"/>
                </a:cubicBezTo>
                <a:cubicBezTo>
                  <a:pt x="22" y="32"/>
                  <a:pt x="26" y="33"/>
                  <a:pt x="31" y="34"/>
                </a:cubicBezTo>
                <a:cubicBezTo>
                  <a:pt x="34" y="35"/>
                  <a:pt x="36" y="36"/>
                  <a:pt x="39" y="37"/>
                </a:cubicBezTo>
                <a:cubicBezTo>
                  <a:pt x="41" y="37"/>
                  <a:pt x="44" y="38"/>
                  <a:pt x="46" y="38"/>
                </a:cubicBezTo>
                <a:cubicBezTo>
                  <a:pt x="50" y="40"/>
                  <a:pt x="55" y="41"/>
                  <a:pt x="60" y="43"/>
                </a:cubicBezTo>
                <a:cubicBezTo>
                  <a:pt x="61" y="43"/>
                  <a:pt x="61" y="43"/>
                  <a:pt x="62" y="43"/>
                </a:cubicBezTo>
                <a:cubicBezTo>
                  <a:pt x="68" y="45"/>
                  <a:pt x="75" y="47"/>
                  <a:pt x="82" y="50"/>
                </a:cubicBezTo>
                <a:cubicBezTo>
                  <a:pt x="87" y="51"/>
                  <a:pt x="92" y="53"/>
                  <a:pt x="98" y="55"/>
                </a:cubicBezTo>
                <a:cubicBezTo>
                  <a:pt x="99" y="55"/>
                  <a:pt x="101" y="56"/>
                  <a:pt x="103" y="56"/>
                </a:cubicBezTo>
                <a:cubicBezTo>
                  <a:pt x="110" y="58"/>
                  <a:pt x="117" y="61"/>
                  <a:pt x="124" y="63"/>
                </a:cubicBezTo>
                <a:cubicBezTo>
                  <a:pt x="131" y="65"/>
                  <a:pt x="138" y="68"/>
                  <a:pt x="145" y="70"/>
                </a:cubicBezTo>
                <a:cubicBezTo>
                  <a:pt x="152" y="72"/>
                  <a:pt x="158" y="74"/>
                  <a:pt x="164" y="76"/>
                </a:cubicBezTo>
                <a:cubicBezTo>
                  <a:pt x="164" y="77"/>
                  <a:pt x="165" y="77"/>
                  <a:pt x="166" y="77"/>
                </a:cubicBezTo>
                <a:cubicBezTo>
                  <a:pt x="174" y="80"/>
                  <a:pt x="182" y="83"/>
                  <a:pt x="187" y="84"/>
                </a:cubicBezTo>
                <a:cubicBezTo>
                  <a:pt x="191" y="86"/>
                  <a:pt x="194" y="87"/>
                  <a:pt x="194" y="87"/>
                </a:cubicBezTo>
                <a:cubicBezTo>
                  <a:pt x="203" y="61"/>
                  <a:pt x="203" y="61"/>
                  <a:pt x="203" y="61"/>
                </a:cubicBezTo>
                <a:cubicBezTo>
                  <a:pt x="203" y="61"/>
                  <a:pt x="199" y="60"/>
                  <a:pt x="193" y="58"/>
                </a:cubicBezTo>
                <a:cubicBezTo>
                  <a:pt x="188" y="56"/>
                  <a:pt x="181" y="54"/>
                  <a:pt x="173" y="5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3">
            <a:extLst>
              <a:ext uri="{FF2B5EF4-FFF2-40B4-BE49-F238E27FC236}">
                <a16:creationId xmlns:a16="http://schemas.microsoft.com/office/drawing/2014/main" id="{569BE56B-6AB9-1544-2705-89310768DEB9}"/>
              </a:ext>
            </a:extLst>
          </p:cNvPr>
          <p:cNvSpPr>
            <a:spLocks/>
          </p:cNvSpPr>
          <p:nvPr/>
        </p:nvSpPr>
        <p:spPr bwMode="auto">
          <a:xfrm>
            <a:off x="4131190" y="4720009"/>
            <a:ext cx="517567" cy="135704"/>
          </a:xfrm>
          <a:custGeom>
            <a:avLst/>
            <a:gdLst>
              <a:gd name="T0" fmla="*/ 174 w 205"/>
              <a:gd name="T1" fmla="*/ 24 h 54"/>
              <a:gd name="T2" fmla="*/ 164 w 205"/>
              <a:gd name="T3" fmla="*/ 22 h 54"/>
              <a:gd name="T4" fmla="*/ 142 w 205"/>
              <a:gd name="T5" fmla="*/ 19 h 54"/>
              <a:gd name="T6" fmla="*/ 120 w 205"/>
              <a:gd name="T7" fmla="*/ 16 h 54"/>
              <a:gd name="T8" fmla="*/ 104 w 205"/>
              <a:gd name="T9" fmla="*/ 13 h 54"/>
              <a:gd name="T10" fmla="*/ 98 w 205"/>
              <a:gd name="T11" fmla="*/ 12 h 54"/>
              <a:gd name="T12" fmla="*/ 76 w 205"/>
              <a:gd name="T13" fmla="*/ 9 h 54"/>
              <a:gd name="T14" fmla="*/ 54 w 205"/>
              <a:gd name="T15" fmla="*/ 6 h 54"/>
              <a:gd name="T16" fmla="*/ 35 w 205"/>
              <a:gd name="T17" fmla="*/ 4 h 54"/>
              <a:gd name="T18" fmla="*/ 33 w 205"/>
              <a:gd name="T19" fmla="*/ 4 h 54"/>
              <a:gd name="T20" fmla="*/ 10 w 205"/>
              <a:gd name="T21" fmla="*/ 1 h 54"/>
              <a:gd name="T22" fmla="*/ 3 w 205"/>
              <a:gd name="T23" fmla="*/ 0 h 54"/>
              <a:gd name="T24" fmla="*/ 0 w 205"/>
              <a:gd name="T25" fmla="*/ 24 h 54"/>
              <a:gd name="T26" fmla="*/ 5 w 205"/>
              <a:gd name="T27" fmla="*/ 25 h 54"/>
              <a:gd name="T28" fmla="*/ 27 w 205"/>
              <a:gd name="T29" fmla="*/ 28 h 54"/>
              <a:gd name="T30" fmla="*/ 32 w 205"/>
              <a:gd name="T31" fmla="*/ 28 h 54"/>
              <a:gd name="T32" fmla="*/ 49 w 205"/>
              <a:gd name="T33" fmla="*/ 30 h 54"/>
              <a:gd name="T34" fmla="*/ 71 w 205"/>
              <a:gd name="T35" fmla="*/ 33 h 54"/>
              <a:gd name="T36" fmla="*/ 93 w 205"/>
              <a:gd name="T37" fmla="*/ 37 h 54"/>
              <a:gd name="T38" fmla="*/ 101 w 205"/>
              <a:gd name="T39" fmla="*/ 38 h 54"/>
              <a:gd name="T40" fmla="*/ 115 w 205"/>
              <a:gd name="T41" fmla="*/ 40 h 54"/>
              <a:gd name="T42" fmla="*/ 136 w 205"/>
              <a:gd name="T43" fmla="*/ 43 h 54"/>
              <a:gd name="T44" fmla="*/ 158 w 205"/>
              <a:gd name="T45" fmla="*/ 47 h 54"/>
              <a:gd name="T46" fmla="*/ 170 w 205"/>
              <a:gd name="T47" fmla="*/ 49 h 54"/>
              <a:gd name="T48" fmla="*/ 180 w 205"/>
              <a:gd name="T49" fmla="*/ 51 h 54"/>
              <a:gd name="T50" fmla="*/ 201 w 205"/>
              <a:gd name="T51" fmla="*/ 54 h 54"/>
              <a:gd name="T52" fmla="*/ 205 w 205"/>
              <a:gd name="T53" fmla="*/ 29 h 54"/>
              <a:gd name="T54" fmla="*/ 186 w 205"/>
              <a:gd name="T55" fmla="*/ 26 h 54"/>
              <a:gd name="T56" fmla="*/ 174 w 205"/>
              <a:gd name="T5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54">
                <a:moveTo>
                  <a:pt x="174" y="24"/>
                </a:moveTo>
                <a:cubicBezTo>
                  <a:pt x="171" y="23"/>
                  <a:pt x="167" y="23"/>
                  <a:pt x="164" y="22"/>
                </a:cubicBezTo>
                <a:cubicBezTo>
                  <a:pt x="157" y="21"/>
                  <a:pt x="150" y="20"/>
                  <a:pt x="142" y="19"/>
                </a:cubicBezTo>
                <a:cubicBezTo>
                  <a:pt x="135" y="18"/>
                  <a:pt x="128" y="17"/>
                  <a:pt x="120" y="16"/>
                </a:cubicBezTo>
                <a:cubicBezTo>
                  <a:pt x="115" y="15"/>
                  <a:pt x="110" y="14"/>
                  <a:pt x="104" y="13"/>
                </a:cubicBezTo>
                <a:cubicBezTo>
                  <a:pt x="102" y="13"/>
                  <a:pt x="100" y="13"/>
                  <a:pt x="98" y="12"/>
                </a:cubicBezTo>
                <a:cubicBezTo>
                  <a:pt x="91" y="11"/>
                  <a:pt x="84" y="10"/>
                  <a:pt x="76" y="9"/>
                </a:cubicBezTo>
                <a:cubicBezTo>
                  <a:pt x="69" y="8"/>
                  <a:pt x="61" y="7"/>
                  <a:pt x="54" y="6"/>
                </a:cubicBezTo>
                <a:cubicBezTo>
                  <a:pt x="47" y="6"/>
                  <a:pt x="41" y="5"/>
                  <a:pt x="35" y="4"/>
                </a:cubicBezTo>
                <a:cubicBezTo>
                  <a:pt x="34" y="4"/>
                  <a:pt x="33" y="4"/>
                  <a:pt x="33" y="4"/>
                </a:cubicBezTo>
                <a:cubicBezTo>
                  <a:pt x="23" y="3"/>
                  <a:pt x="16" y="2"/>
                  <a:pt x="10" y="1"/>
                </a:cubicBezTo>
                <a:cubicBezTo>
                  <a:pt x="6" y="0"/>
                  <a:pt x="3" y="0"/>
                  <a:pt x="3" y="0"/>
                </a:cubicBezTo>
                <a:cubicBezTo>
                  <a:pt x="0" y="24"/>
                  <a:pt x="0" y="24"/>
                  <a:pt x="0" y="24"/>
                </a:cubicBezTo>
                <a:cubicBezTo>
                  <a:pt x="0" y="24"/>
                  <a:pt x="2" y="25"/>
                  <a:pt x="5" y="25"/>
                </a:cubicBezTo>
                <a:cubicBezTo>
                  <a:pt x="9" y="25"/>
                  <a:pt x="17" y="26"/>
                  <a:pt x="27" y="28"/>
                </a:cubicBezTo>
                <a:cubicBezTo>
                  <a:pt x="28" y="28"/>
                  <a:pt x="30" y="28"/>
                  <a:pt x="32" y="28"/>
                </a:cubicBezTo>
                <a:cubicBezTo>
                  <a:pt x="37" y="29"/>
                  <a:pt x="43" y="30"/>
                  <a:pt x="49" y="30"/>
                </a:cubicBezTo>
                <a:cubicBezTo>
                  <a:pt x="56" y="31"/>
                  <a:pt x="63" y="32"/>
                  <a:pt x="71" y="33"/>
                </a:cubicBezTo>
                <a:cubicBezTo>
                  <a:pt x="78" y="34"/>
                  <a:pt x="85" y="35"/>
                  <a:pt x="93" y="37"/>
                </a:cubicBezTo>
                <a:cubicBezTo>
                  <a:pt x="95" y="37"/>
                  <a:pt x="98" y="37"/>
                  <a:pt x="101" y="38"/>
                </a:cubicBezTo>
                <a:cubicBezTo>
                  <a:pt x="105" y="38"/>
                  <a:pt x="110" y="39"/>
                  <a:pt x="115" y="40"/>
                </a:cubicBezTo>
                <a:cubicBezTo>
                  <a:pt x="122" y="41"/>
                  <a:pt x="129" y="42"/>
                  <a:pt x="136" y="43"/>
                </a:cubicBezTo>
                <a:cubicBezTo>
                  <a:pt x="144" y="44"/>
                  <a:pt x="151" y="46"/>
                  <a:pt x="158" y="47"/>
                </a:cubicBezTo>
                <a:cubicBezTo>
                  <a:pt x="162" y="47"/>
                  <a:pt x="166" y="48"/>
                  <a:pt x="170" y="49"/>
                </a:cubicBezTo>
                <a:cubicBezTo>
                  <a:pt x="173" y="49"/>
                  <a:pt x="177" y="50"/>
                  <a:pt x="180" y="51"/>
                </a:cubicBezTo>
                <a:cubicBezTo>
                  <a:pt x="193" y="53"/>
                  <a:pt x="201" y="54"/>
                  <a:pt x="201" y="54"/>
                </a:cubicBezTo>
                <a:cubicBezTo>
                  <a:pt x="205" y="29"/>
                  <a:pt x="205" y="29"/>
                  <a:pt x="205" y="29"/>
                </a:cubicBezTo>
                <a:cubicBezTo>
                  <a:pt x="205" y="29"/>
                  <a:pt x="198" y="28"/>
                  <a:pt x="186" y="26"/>
                </a:cubicBezTo>
                <a:cubicBezTo>
                  <a:pt x="182" y="25"/>
                  <a:pt x="178" y="25"/>
                  <a:pt x="174" y="2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4">
            <a:extLst>
              <a:ext uri="{FF2B5EF4-FFF2-40B4-BE49-F238E27FC236}">
                <a16:creationId xmlns:a16="http://schemas.microsoft.com/office/drawing/2014/main" id="{E8909156-F0EB-4603-AB81-6676AE8B929D}"/>
              </a:ext>
            </a:extLst>
          </p:cNvPr>
          <p:cNvSpPr>
            <a:spLocks/>
          </p:cNvSpPr>
          <p:nvPr/>
        </p:nvSpPr>
        <p:spPr bwMode="auto">
          <a:xfrm>
            <a:off x="3107100" y="4636378"/>
            <a:ext cx="517567" cy="93100"/>
          </a:xfrm>
          <a:custGeom>
            <a:avLst/>
            <a:gdLst>
              <a:gd name="T0" fmla="*/ 277 w 328"/>
              <a:gd name="T1" fmla="*/ 19 h 59"/>
              <a:gd name="T2" fmla="*/ 240 w 328"/>
              <a:gd name="T3" fmla="*/ 16 h 59"/>
              <a:gd name="T4" fmla="*/ 205 w 328"/>
              <a:gd name="T5" fmla="*/ 14 h 59"/>
              <a:gd name="T6" fmla="*/ 170 w 328"/>
              <a:gd name="T7" fmla="*/ 11 h 59"/>
              <a:gd name="T8" fmla="*/ 135 w 328"/>
              <a:gd name="T9" fmla="*/ 9 h 59"/>
              <a:gd name="T10" fmla="*/ 98 w 328"/>
              <a:gd name="T11" fmla="*/ 6 h 59"/>
              <a:gd name="T12" fmla="*/ 63 w 328"/>
              <a:gd name="T13" fmla="*/ 5 h 59"/>
              <a:gd name="T14" fmla="*/ 28 w 328"/>
              <a:gd name="T15" fmla="*/ 1 h 59"/>
              <a:gd name="T16" fmla="*/ 4 w 328"/>
              <a:gd name="T17" fmla="*/ 0 h 59"/>
              <a:gd name="T18" fmla="*/ 0 w 328"/>
              <a:gd name="T19" fmla="*/ 37 h 59"/>
              <a:gd name="T20" fmla="*/ 20 w 328"/>
              <a:gd name="T21" fmla="*/ 38 h 59"/>
              <a:gd name="T22" fmla="*/ 55 w 328"/>
              <a:gd name="T23" fmla="*/ 40 h 59"/>
              <a:gd name="T24" fmla="*/ 90 w 328"/>
              <a:gd name="T25" fmla="*/ 43 h 59"/>
              <a:gd name="T26" fmla="*/ 125 w 328"/>
              <a:gd name="T27" fmla="*/ 45 h 59"/>
              <a:gd name="T28" fmla="*/ 162 w 328"/>
              <a:gd name="T29" fmla="*/ 48 h 59"/>
              <a:gd name="T30" fmla="*/ 197 w 328"/>
              <a:gd name="T31" fmla="*/ 51 h 59"/>
              <a:gd name="T32" fmla="*/ 232 w 328"/>
              <a:gd name="T33" fmla="*/ 53 h 59"/>
              <a:gd name="T34" fmla="*/ 267 w 328"/>
              <a:gd name="T35" fmla="*/ 56 h 59"/>
              <a:gd name="T36" fmla="*/ 304 w 328"/>
              <a:gd name="T37" fmla="*/ 57 h 59"/>
              <a:gd name="T38" fmla="*/ 326 w 328"/>
              <a:gd name="T39" fmla="*/ 59 h 59"/>
              <a:gd name="T40" fmla="*/ 328 w 328"/>
              <a:gd name="T41" fmla="*/ 22 h 59"/>
              <a:gd name="T42" fmla="*/ 312 w 328"/>
              <a:gd name="T43" fmla="*/ 21 h 59"/>
              <a:gd name="T44" fmla="*/ 277 w 328"/>
              <a:gd name="T4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59">
                <a:moveTo>
                  <a:pt x="277" y="19"/>
                </a:moveTo>
                <a:lnTo>
                  <a:pt x="240" y="16"/>
                </a:lnTo>
                <a:lnTo>
                  <a:pt x="205" y="14"/>
                </a:lnTo>
                <a:lnTo>
                  <a:pt x="170" y="11"/>
                </a:lnTo>
                <a:lnTo>
                  <a:pt x="135" y="9"/>
                </a:lnTo>
                <a:lnTo>
                  <a:pt x="98" y="6"/>
                </a:lnTo>
                <a:lnTo>
                  <a:pt x="63" y="5"/>
                </a:lnTo>
                <a:lnTo>
                  <a:pt x="28" y="1"/>
                </a:lnTo>
                <a:lnTo>
                  <a:pt x="4" y="0"/>
                </a:lnTo>
                <a:lnTo>
                  <a:pt x="0" y="37"/>
                </a:lnTo>
                <a:lnTo>
                  <a:pt x="20" y="38"/>
                </a:lnTo>
                <a:lnTo>
                  <a:pt x="55" y="40"/>
                </a:lnTo>
                <a:lnTo>
                  <a:pt x="90" y="43"/>
                </a:lnTo>
                <a:lnTo>
                  <a:pt x="125" y="45"/>
                </a:lnTo>
                <a:lnTo>
                  <a:pt x="162" y="48"/>
                </a:lnTo>
                <a:lnTo>
                  <a:pt x="197" y="51"/>
                </a:lnTo>
                <a:lnTo>
                  <a:pt x="232" y="53"/>
                </a:lnTo>
                <a:lnTo>
                  <a:pt x="267" y="56"/>
                </a:lnTo>
                <a:lnTo>
                  <a:pt x="304" y="57"/>
                </a:lnTo>
                <a:lnTo>
                  <a:pt x="326" y="59"/>
                </a:lnTo>
                <a:lnTo>
                  <a:pt x="328" y="22"/>
                </a:lnTo>
                <a:lnTo>
                  <a:pt x="312" y="21"/>
                </a:lnTo>
                <a:lnTo>
                  <a:pt x="277"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5">
            <a:extLst>
              <a:ext uri="{FF2B5EF4-FFF2-40B4-BE49-F238E27FC236}">
                <a16:creationId xmlns:a16="http://schemas.microsoft.com/office/drawing/2014/main" id="{5692BEE1-B6C6-8215-E05A-F43C21BD5D67}"/>
              </a:ext>
            </a:extLst>
          </p:cNvPr>
          <p:cNvSpPr>
            <a:spLocks/>
          </p:cNvSpPr>
          <p:nvPr/>
        </p:nvSpPr>
        <p:spPr bwMode="auto">
          <a:xfrm>
            <a:off x="2084589" y="4574837"/>
            <a:ext cx="515990" cy="82053"/>
          </a:xfrm>
          <a:custGeom>
            <a:avLst/>
            <a:gdLst>
              <a:gd name="T0" fmla="*/ 196 w 205"/>
              <a:gd name="T1" fmla="*/ 10 h 32"/>
              <a:gd name="T2" fmla="*/ 187 w 205"/>
              <a:gd name="T3" fmla="*/ 10 h 32"/>
              <a:gd name="T4" fmla="*/ 178 w 205"/>
              <a:gd name="T5" fmla="*/ 9 h 32"/>
              <a:gd name="T6" fmla="*/ 169 w 205"/>
              <a:gd name="T7" fmla="*/ 9 h 32"/>
              <a:gd name="T8" fmla="*/ 155 w 205"/>
              <a:gd name="T9" fmla="*/ 8 h 32"/>
              <a:gd name="T10" fmla="*/ 142 w 205"/>
              <a:gd name="T11" fmla="*/ 7 h 32"/>
              <a:gd name="T12" fmla="*/ 133 w 205"/>
              <a:gd name="T13" fmla="*/ 7 h 32"/>
              <a:gd name="T14" fmla="*/ 115 w 205"/>
              <a:gd name="T15" fmla="*/ 6 h 32"/>
              <a:gd name="T16" fmla="*/ 106 w 205"/>
              <a:gd name="T17" fmla="*/ 5 h 32"/>
              <a:gd name="T18" fmla="*/ 98 w 205"/>
              <a:gd name="T19" fmla="*/ 5 h 32"/>
              <a:gd name="T20" fmla="*/ 88 w 205"/>
              <a:gd name="T21" fmla="*/ 5 h 32"/>
              <a:gd name="T22" fmla="*/ 71 w 205"/>
              <a:gd name="T23" fmla="*/ 4 h 32"/>
              <a:gd name="T24" fmla="*/ 62 w 205"/>
              <a:gd name="T25" fmla="*/ 4 h 32"/>
              <a:gd name="T26" fmla="*/ 44 w 205"/>
              <a:gd name="T27" fmla="*/ 3 h 32"/>
              <a:gd name="T28" fmla="*/ 35 w 205"/>
              <a:gd name="T29" fmla="*/ 2 h 32"/>
              <a:gd name="T30" fmla="*/ 26 w 205"/>
              <a:gd name="T31" fmla="*/ 2 h 32"/>
              <a:gd name="T32" fmla="*/ 17 w 205"/>
              <a:gd name="T33" fmla="*/ 1 h 32"/>
              <a:gd name="T34" fmla="*/ 1 w 205"/>
              <a:gd name="T35" fmla="*/ 0 h 32"/>
              <a:gd name="T36" fmla="*/ 3 w 205"/>
              <a:gd name="T37" fmla="*/ 21 h 32"/>
              <a:gd name="T38" fmla="*/ 16 w 205"/>
              <a:gd name="T39" fmla="*/ 22 h 32"/>
              <a:gd name="T40" fmla="*/ 30 w 205"/>
              <a:gd name="T41" fmla="*/ 23 h 32"/>
              <a:gd name="T42" fmla="*/ 38 w 205"/>
              <a:gd name="T43" fmla="*/ 23 h 32"/>
              <a:gd name="T44" fmla="*/ 48 w 205"/>
              <a:gd name="T45" fmla="*/ 24 h 32"/>
              <a:gd name="T46" fmla="*/ 61 w 205"/>
              <a:gd name="T47" fmla="*/ 24 h 32"/>
              <a:gd name="T48" fmla="*/ 75 w 205"/>
              <a:gd name="T49" fmla="*/ 25 h 32"/>
              <a:gd name="T50" fmla="*/ 84 w 205"/>
              <a:gd name="T51" fmla="*/ 26 h 32"/>
              <a:gd name="T52" fmla="*/ 102 w 205"/>
              <a:gd name="T53" fmla="*/ 26 h 32"/>
              <a:gd name="T54" fmla="*/ 106 w 205"/>
              <a:gd name="T55" fmla="*/ 27 h 32"/>
              <a:gd name="T56" fmla="*/ 119 w 205"/>
              <a:gd name="T57" fmla="*/ 27 h 32"/>
              <a:gd name="T58" fmla="*/ 128 w 205"/>
              <a:gd name="T59" fmla="*/ 28 h 32"/>
              <a:gd name="T60" fmla="*/ 146 w 205"/>
              <a:gd name="T61" fmla="*/ 29 h 32"/>
              <a:gd name="T62" fmla="*/ 155 w 205"/>
              <a:gd name="T63" fmla="*/ 29 h 32"/>
              <a:gd name="T64" fmla="*/ 171 w 205"/>
              <a:gd name="T65" fmla="*/ 30 h 32"/>
              <a:gd name="T66" fmla="*/ 173 w 205"/>
              <a:gd name="T67" fmla="*/ 30 h 32"/>
              <a:gd name="T68" fmla="*/ 191 w 205"/>
              <a:gd name="T69" fmla="*/ 31 h 32"/>
              <a:gd name="T70" fmla="*/ 195 w 205"/>
              <a:gd name="T71" fmla="*/ 32 h 32"/>
              <a:gd name="T72" fmla="*/ 203 w 205"/>
              <a:gd name="T73" fmla="*/ 32 h 32"/>
              <a:gd name="T74" fmla="*/ 205 w 205"/>
              <a:gd name="T7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32">
                <a:moveTo>
                  <a:pt x="200" y="11"/>
                </a:moveTo>
                <a:cubicBezTo>
                  <a:pt x="199" y="11"/>
                  <a:pt x="197" y="10"/>
                  <a:pt x="196" y="10"/>
                </a:cubicBezTo>
                <a:cubicBezTo>
                  <a:pt x="196" y="10"/>
                  <a:pt x="196" y="10"/>
                  <a:pt x="196" y="10"/>
                </a:cubicBezTo>
                <a:cubicBezTo>
                  <a:pt x="193" y="10"/>
                  <a:pt x="190" y="10"/>
                  <a:pt x="187" y="10"/>
                </a:cubicBezTo>
                <a:cubicBezTo>
                  <a:pt x="184" y="10"/>
                  <a:pt x="181" y="9"/>
                  <a:pt x="178" y="9"/>
                </a:cubicBezTo>
                <a:cubicBezTo>
                  <a:pt x="178" y="9"/>
                  <a:pt x="178" y="9"/>
                  <a:pt x="178" y="9"/>
                </a:cubicBezTo>
                <a:cubicBezTo>
                  <a:pt x="176" y="9"/>
                  <a:pt x="174" y="9"/>
                  <a:pt x="173" y="9"/>
                </a:cubicBezTo>
                <a:cubicBezTo>
                  <a:pt x="172" y="9"/>
                  <a:pt x="170" y="9"/>
                  <a:pt x="169" y="9"/>
                </a:cubicBezTo>
                <a:cubicBezTo>
                  <a:pt x="166" y="8"/>
                  <a:pt x="163" y="8"/>
                  <a:pt x="160" y="8"/>
                </a:cubicBezTo>
                <a:cubicBezTo>
                  <a:pt x="159" y="8"/>
                  <a:pt x="157" y="8"/>
                  <a:pt x="155" y="8"/>
                </a:cubicBezTo>
                <a:cubicBezTo>
                  <a:pt x="154" y="8"/>
                  <a:pt x="153" y="8"/>
                  <a:pt x="151" y="8"/>
                </a:cubicBezTo>
                <a:cubicBezTo>
                  <a:pt x="148" y="7"/>
                  <a:pt x="145" y="7"/>
                  <a:pt x="142" y="7"/>
                </a:cubicBezTo>
                <a:cubicBezTo>
                  <a:pt x="139" y="7"/>
                  <a:pt x="136" y="7"/>
                  <a:pt x="133" y="7"/>
                </a:cubicBezTo>
                <a:cubicBezTo>
                  <a:pt x="133" y="7"/>
                  <a:pt x="133" y="7"/>
                  <a:pt x="133" y="7"/>
                </a:cubicBezTo>
                <a:cubicBezTo>
                  <a:pt x="130" y="7"/>
                  <a:pt x="127" y="6"/>
                  <a:pt x="124" y="6"/>
                </a:cubicBezTo>
                <a:cubicBezTo>
                  <a:pt x="121" y="6"/>
                  <a:pt x="118" y="6"/>
                  <a:pt x="115" y="6"/>
                </a:cubicBezTo>
                <a:cubicBezTo>
                  <a:pt x="114" y="6"/>
                  <a:pt x="112" y="6"/>
                  <a:pt x="111" y="6"/>
                </a:cubicBezTo>
                <a:cubicBezTo>
                  <a:pt x="109" y="6"/>
                  <a:pt x="108" y="6"/>
                  <a:pt x="106" y="5"/>
                </a:cubicBezTo>
                <a:cubicBezTo>
                  <a:pt x="105" y="5"/>
                  <a:pt x="104" y="5"/>
                  <a:pt x="103" y="5"/>
                </a:cubicBezTo>
                <a:cubicBezTo>
                  <a:pt x="101" y="5"/>
                  <a:pt x="99" y="5"/>
                  <a:pt x="98" y="5"/>
                </a:cubicBezTo>
                <a:cubicBezTo>
                  <a:pt x="95" y="5"/>
                  <a:pt x="92" y="5"/>
                  <a:pt x="89" y="5"/>
                </a:cubicBezTo>
                <a:cubicBezTo>
                  <a:pt x="88" y="5"/>
                  <a:pt x="88" y="5"/>
                  <a:pt x="88" y="5"/>
                </a:cubicBezTo>
                <a:cubicBezTo>
                  <a:pt x="85" y="5"/>
                  <a:pt x="82" y="4"/>
                  <a:pt x="80" y="4"/>
                </a:cubicBezTo>
                <a:cubicBezTo>
                  <a:pt x="77" y="4"/>
                  <a:pt x="74" y="4"/>
                  <a:pt x="71" y="4"/>
                </a:cubicBezTo>
                <a:cubicBezTo>
                  <a:pt x="69" y="4"/>
                  <a:pt x="67" y="4"/>
                  <a:pt x="66" y="4"/>
                </a:cubicBezTo>
                <a:cubicBezTo>
                  <a:pt x="64" y="4"/>
                  <a:pt x="63" y="4"/>
                  <a:pt x="62" y="4"/>
                </a:cubicBezTo>
                <a:cubicBezTo>
                  <a:pt x="59" y="3"/>
                  <a:pt x="56" y="3"/>
                  <a:pt x="53" y="3"/>
                </a:cubicBezTo>
                <a:cubicBezTo>
                  <a:pt x="50" y="3"/>
                  <a:pt x="47" y="3"/>
                  <a:pt x="44" y="3"/>
                </a:cubicBezTo>
                <a:cubicBezTo>
                  <a:pt x="44" y="3"/>
                  <a:pt x="43" y="3"/>
                  <a:pt x="43" y="3"/>
                </a:cubicBezTo>
                <a:cubicBezTo>
                  <a:pt x="40" y="3"/>
                  <a:pt x="38" y="2"/>
                  <a:pt x="35" y="2"/>
                </a:cubicBezTo>
                <a:cubicBezTo>
                  <a:pt x="34" y="2"/>
                  <a:pt x="33" y="2"/>
                  <a:pt x="33" y="2"/>
                </a:cubicBezTo>
                <a:cubicBezTo>
                  <a:pt x="30" y="2"/>
                  <a:pt x="28" y="2"/>
                  <a:pt x="26" y="2"/>
                </a:cubicBezTo>
                <a:cubicBezTo>
                  <a:pt x="24" y="2"/>
                  <a:pt x="23" y="2"/>
                  <a:pt x="21" y="2"/>
                </a:cubicBezTo>
                <a:cubicBezTo>
                  <a:pt x="20" y="1"/>
                  <a:pt x="18" y="1"/>
                  <a:pt x="17" y="1"/>
                </a:cubicBezTo>
                <a:cubicBezTo>
                  <a:pt x="14" y="1"/>
                  <a:pt x="11" y="1"/>
                  <a:pt x="8" y="1"/>
                </a:cubicBezTo>
                <a:cubicBezTo>
                  <a:pt x="4" y="1"/>
                  <a:pt x="1" y="0"/>
                  <a:pt x="1" y="0"/>
                </a:cubicBezTo>
                <a:cubicBezTo>
                  <a:pt x="0" y="21"/>
                  <a:pt x="0" y="21"/>
                  <a:pt x="0" y="21"/>
                </a:cubicBezTo>
                <a:cubicBezTo>
                  <a:pt x="0" y="21"/>
                  <a:pt x="1" y="21"/>
                  <a:pt x="3" y="21"/>
                </a:cubicBezTo>
                <a:cubicBezTo>
                  <a:pt x="6" y="21"/>
                  <a:pt x="9" y="22"/>
                  <a:pt x="12" y="22"/>
                </a:cubicBezTo>
                <a:cubicBezTo>
                  <a:pt x="13" y="22"/>
                  <a:pt x="15" y="22"/>
                  <a:pt x="16" y="22"/>
                </a:cubicBezTo>
                <a:cubicBezTo>
                  <a:pt x="18" y="22"/>
                  <a:pt x="19" y="22"/>
                  <a:pt x="21" y="22"/>
                </a:cubicBezTo>
                <a:cubicBezTo>
                  <a:pt x="24" y="22"/>
                  <a:pt x="27" y="23"/>
                  <a:pt x="30" y="23"/>
                </a:cubicBezTo>
                <a:cubicBezTo>
                  <a:pt x="31" y="23"/>
                  <a:pt x="31" y="23"/>
                  <a:pt x="32" y="23"/>
                </a:cubicBezTo>
                <a:cubicBezTo>
                  <a:pt x="34" y="23"/>
                  <a:pt x="36" y="23"/>
                  <a:pt x="38" y="23"/>
                </a:cubicBezTo>
                <a:cubicBezTo>
                  <a:pt x="39" y="23"/>
                  <a:pt x="39" y="23"/>
                  <a:pt x="39" y="23"/>
                </a:cubicBezTo>
                <a:cubicBezTo>
                  <a:pt x="42" y="23"/>
                  <a:pt x="45" y="24"/>
                  <a:pt x="48" y="24"/>
                </a:cubicBezTo>
                <a:cubicBezTo>
                  <a:pt x="51" y="24"/>
                  <a:pt x="54" y="24"/>
                  <a:pt x="57" y="24"/>
                </a:cubicBezTo>
                <a:cubicBezTo>
                  <a:pt x="58" y="24"/>
                  <a:pt x="60" y="24"/>
                  <a:pt x="61" y="24"/>
                </a:cubicBezTo>
                <a:cubicBezTo>
                  <a:pt x="62" y="25"/>
                  <a:pt x="64" y="25"/>
                  <a:pt x="66" y="25"/>
                </a:cubicBezTo>
                <a:cubicBezTo>
                  <a:pt x="69" y="25"/>
                  <a:pt x="72" y="25"/>
                  <a:pt x="75" y="25"/>
                </a:cubicBezTo>
                <a:cubicBezTo>
                  <a:pt x="78" y="25"/>
                  <a:pt x="80" y="25"/>
                  <a:pt x="83" y="26"/>
                </a:cubicBezTo>
                <a:cubicBezTo>
                  <a:pt x="83" y="26"/>
                  <a:pt x="84" y="26"/>
                  <a:pt x="84" y="26"/>
                </a:cubicBezTo>
                <a:cubicBezTo>
                  <a:pt x="87" y="26"/>
                  <a:pt x="90" y="26"/>
                  <a:pt x="93" y="26"/>
                </a:cubicBezTo>
                <a:cubicBezTo>
                  <a:pt x="96" y="26"/>
                  <a:pt x="99" y="26"/>
                  <a:pt x="102" y="26"/>
                </a:cubicBezTo>
                <a:cubicBezTo>
                  <a:pt x="102" y="26"/>
                  <a:pt x="102" y="26"/>
                  <a:pt x="102" y="26"/>
                </a:cubicBezTo>
                <a:cubicBezTo>
                  <a:pt x="103" y="26"/>
                  <a:pt x="104" y="26"/>
                  <a:pt x="106" y="27"/>
                </a:cubicBezTo>
                <a:cubicBezTo>
                  <a:pt x="107" y="27"/>
                  <a:pt x="109" y="27"/>
                  <a:pt x="111" y="27"/>
                </a:cubicBezTo>
                <a:cubicBezTo>
                  <a:pt x="113" y="27"/>
                  <a:pt x="116" y="27"/>
                  <a:pt x="119" y="27"/>
                </a:cubicBezTo>
                <a:cubicBezTo>
                  <a:pt x="122" y="27"/>
                  <a:pt x="125" y="27"/>
                  <a:pt x="128" y="28"/>
                </a:cubicBezTo>
                <a:cubicBezTo>
                  <a:pt x="128" y="28"/>
                  <a:pt x="128" y="28"/>
                  <a:pt x="128" y="28"/>
                </a:cubicBezTo>
                <a:cubicBezTo>
                  <a:pt x="131" y="28"/>
                  <a:pt x="134" y="28"/>
                  <a:pt x="137" y="28"/>
                </a:cubicBezTo>
                <a:cubicBezTo>
                  <a:pt x="140" y="28"/>
                  <a:pt x="143" y="28"/>
                  <a:pt x="146" y="29"/>
                </a:cubicBezTo>
                <a:cubicBezTo>
                  <a:pt x="148" y="29"/>
                  <a:pt x="149" y="29"/>
                  <a:pt x="150" y="29"/>
                </a:cubicBezTo>
                <a:cubicBezTo>
                  <a:pt x="152" y="29"/>
                  <a:pt x="154" y="29"/>
                  <a:pt x="155" y="29"/>
                </a:cubicBezTo>
                <a:cubicBezTo>
                  <a:pt x="158" y="29"/>
                  <a:pt x="161" y="29"/>
                  <a:pt x="164" y="30"/>
                </a:cubicBezTo>
                <a:cubicBezTo>
                  <a:pt x="167" y="30"/>
                  <a:pt x="169" y="30"/>
                  <a:pt x="171" y="30"/>
                </a:cubicBezTo>
                <a:cubicBezTo>
                  <a:pt x="172" y="30"/>
                  <a:pt x="172" y="30"/>
                  <a:pt x="173" y="30"/>
                </a:cubicBezTo>
                <a:cubicBezTo>
                  <a:pt x="173" y="30"/>
                  <a:pt x="173" y="30"/>
                  <a:pt x="173" y="30"/>
                </a:cubicBezTo>
                <a:cubicBezTo>
                  <a:pt x="176" y="30"/>
                  <a:pt x="179" y="31"/>
                  <a:pt x="182" y="31"/>
                </a:cubicBezTo>
                <a:cubicBezTo>
                  <a:pt x="185" y="31"/>
                  <a:pt x="188" y="31"/>
                  <a:pt x="191" y="31"/>
                </a:cubicBezTo>
                <a:cubicBezTo>
                  <a:pt x="192" y="32"/>
                  <a:pt x="193" y="32"/>
                  <a:pt x="194" y="32"/>
                </a:cubicBezTo>
                <a:cubicBezTo>
                  <a:pt x="194" y="32"/>
                  <a:pt x="195" y="32"/>
                  <a:pt x="195" y="32"/>
                </a:cubicBezTo>
                <a:cubicBezTo>
                  <a:pt x="197" y="32"/>
                  <a:pt x="198" y="32"/>
                  <a:pt x="200" y="32"/>
                </a:cubicBezTo>
                <a:cubicBezTo>
                  <a:pt x="202" y="32"/>
                  <a:pt x="203" y="32"/>
                  <a:pt x="203" y="32"/>
                </a:cubicBezTo>
                <a:cubicBezTo>
                  <a:pt x="205" y="11"/>
                  <a:pt x="205" y="11"/>
                  <a:pt x="205" y="11"/>
                </a:cubicBezTo>
                <a:cubicBezTo>
                  <a:pt x="205" y="11"/>
                  <a:pt x="205" y="11"/>
                  <a:pt x="205" y="11"/>
                </a:cubicBezTo>
                <a:cubicBezTo>
                  <a:pt x="205" y="11"/>
                  <a:pt x="203" y="11"/>
                  <a:pt x="200"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6">
            <a:extLst>
              <a:ext uri="{FF2B5EF4-FFF2-40B4-BE49-F238E27FC236}">
                <a16:creationId xmlns:a16="http://schemas.microsoft.com/office/drawing/2014/main" id="{189F41D9-EBF4-5C2B-70C9-316987A1F54D}"/>
              </a:ext>
            </a:extLst>
          </p:cNvPr>
          <p:cNvSpPr>
            <a:spLocks/>
          </p:cNvSpPr>
          <p:nvPr/>
        </p:nvSpPr>
        <p:spPr bwMode="auto">
          <a:xfrm>
            <a:off x="82172" y="1641430"/>
            <a:ext cx="164107" cy="34715"/>
          </a:xfrm>
          <a:custGeom>
            <a:avLst/>
            <a:gdLst>
              <a:gd name="T0" fmla="*/ 65 w 65"/>
              <a:gd name="T1" fmla="*/ 2 h 14"/>
              <a:gd name="T2" fmla="*/ 56 w 65"/>
              <a:gd name="T3" fmla="*/ 2 h 14"/>
              <a:gd name="T4" fmla="*/ 48 w 65"/>
              <a:gd name="T5" fmla="*/ 2 h 14"/>
              <a:gd name="T6" fmla="*/ 47 w 65"/>
              <a:gd name="T7" fmla="*/ 1 h 14"/>
              <a:gd name="T8" fmla="*/ 38 w 65"/>
              <a:gd name="T9" fmla="*/ 1 h 14"/>
              <a:gd name="T10" fmla="*/ 29 w 65"/>
              <a:gd name="T11" fmla="*/ 1 h 14"/>
              <a:gd name="T12" fmla="*/ 26 w 65"/>
              <a:gd name="T13" fmla="*/ 1 h 14"/>
              <a:gd name="T14" fmla="*/ 20 w 65"/>
              <a:gd name="T15" fmla="*/ 1 h 14"/>
              <a:gd name="T16" fmla="*/ 11 w 65"/>
              <a:gd name="T17" fmla="*/ 1 h 14"/>
              <a:gd name="T18" fmla="*/ 3 w 65"/>
              <a:gd name="T19" fmla="*/ 1 h 14"/>
              <a:gd name="T20" fmla="*/ 2 w 65"/>
              <a:gd name="T21" fmla="*/ 0 h 14"/>
              <a:gd name="T22" fmla="*/ 0 w 65"/>
              <a:gd name="T23" fmla="*/ 0 h 14"/>
              <a:gd name="T24" fmla="*/ 1 w 65"/>
              <a:gd name="T25" fmla="*/ 4 h 14"/>
              <a:gd name="T26" fmla="*/ 1 w 65"/>
              <a:gd name="T27" fmla="*/ 9 h 14"/>
              <a:gd name="T28" fmla="*/ 2 w 65"/>
              <a:gd name="T29" fmla="*/ 12 h 14"/>
              <a:gd name="T30" fmla="*/ 8 w 65"/>
              <a:gd name="T31" fmla="*/ 12 h 14"/>
              <a:gd name="T32" fmla="*/ 17 w 65"/>
              <a:gd name="T33" fmla="*/ 13 h 14"/>
              <a:gd name="T34" fmla="*/ 23 w 65"/>
              <a:gd name="T35" fmla="*/ 13 h 14"/>
              <a:gd name="T36" fmla="*/ 26 w 65"/>
              <a:gd name="T37" fmla="*/ 13 h 14"/>
              <a:gd name="T38" fmla="*/ 35 w 65"/>
              <a:gd name="T39" fmla="*/ 13 h 14"/>
              <a:gd name="T40" fmla="*/ 44 w 65"/>
              <a:gd name="T41" fmla="*/ 13 h 14"/>
              <a:gd name="T42" fmla="*/ 46 w 65"/>
              <a:gd name="T43" fmla="*/ 13 h 14"/>
              <a:gd name="T44" fmla="*/ 53 w 65"/>
              <a:gd name="T45" fmla="*/ 13 h 14"/>
              <a:gd name="T46" fmla="*/ 62 w 65"/>
              <a:gd name="T47" fmla="*/ 14 h 14"/>
              <a:gd name="T48" fmla="*/ 65 w 65"/>
              <a:gd name="T49" fmla="*/ 14 h 14"/>
              <a:gd name="T50" fmla="*/ 65 w 65"/>
              <a:gd name="T51" fmla="*/ 2 h 14"/>
              <a:gd name="T52" fmla="*/ 65 w 65"/>
              <a:gd name="T5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4">
                <a:moveTo>
                  <a:pt x="65" y="2"/>
                </a:moveTo>
                <a:cubicBezTo>
                  <a:pt x="62" y="2"/>
                  <a:pt x="59" y="2"/>
                  <a:pt x="56" y="2"/>
                </a:cubicBezTo>
                <a:cubicBezTo>
                  <a:pt x="53" y="2"/>
                  <a:pt x="51" y="2"/>
                  <a:pt x="48" y="2"/>
                </a:cubicBezTo>
                <a:cubicBezTo>
                  <a:pt x="48" y="1"/>
                  <a:pt x="47" y="1"/>
                  <a:pt x="47" y="1"/>
                </a:cubicBezTo>
                <a:cubicBezTo>
                  <a:pt x="44" y="1"/>
                  <a:pt x="41" y="1"/>
                  <a:pt x="38" y="1"/>
                </a:cubicBezTo>
                <a:cubicBezTo>
                  <a:pt x="35" y="1"/>
                  <a:pt x="32" y="1"/>
                  <a:pt x="29" y="1"/>
                </a:cubicBezTo>
                <a:cubicBezTo>
                  <a:pt x="28" y="1"/>
                  <a:pt x="27" y="1"/>
                  <a:pt x="26" y="1"/>
                </a:cubicBezTo>
                <a:cubicBezTo>
                  <a:pt x="24" y="1"/>
                  <a:pt x="22" y="1"/>
                  <a:pt x="20" y="1"/>
                </a:cubicBezTo>
                <a:cubicBezTo>
                  <a:pt x="17" y="1"/>
                  <a:pt x="14" y="1"/>
                  <a:pt x="11" y="1"/>
                </a:cubicBezTo>
                <a:cubicBezTo>
                  <a:pt x="8" y="1"/>
                  <a:pt x="6" y="1"/>
                  <a:pt x="3" y="1"/>
                </a:cubicBezTo>
                <a:cubicBezTo>
                  <a:pt x="3" y="0"/>
                  <a:pt x="2" y="0"/>
                  <a:pt x="2" y="0"/>
                </a:cubicBezTo>
                <a:cubicBezTo>
                  <a:pt x="1" y="0"/>
                  <a:pt x="1" y="0"/>
                  <a:pt x="0" y="0"/>
                </a:cubicBezTo>
                <a:cubicBezTo>
                  <a:pt x="1" y="2"/>
                  <a:pt x="1" y="3"/>
                  <a:pt x="1" y="4"/>
                </a:cubicBezTo>
                <a:cubicBezTo>
                  <a:pt x="1" y="6"/>
                  <a:pt x="1" y="7"/>
                  <a:pt x="1" y="9"/>
                </a:cubicBezTo>
                <a:cubicBezTo>
                  <a:pt x="1" y="10"/>
                  <a:pt x="1" y="11"/>
                  <a:pt x="2" y="12"/>
                </a:cubicBezTo>
                <a:cubicBezTo>
                  <a:pt x="4" y="12"/>
                  <a:pt x="6" y="12"/>
                  <a:pt x="8" y="12"/>
                </a:cubicBezTo>
                <a:cubicBezTo>
                  <a:pt x="11" y="12"/>
                  <a:pt x="14" y="12"/>
                  <a:pt x="17" y="13"/>
                </a:cubicBezTo>
                <a:cubicBezTo>
                  <a:pt x="19" y="13"/>
                  <a:pt x="21" y="13"/>
                  <a:pt x="23" y="13"/>
                </a:cubicBezTo>
                <a:cubicBezTo>
                  <a:pt x="24" y="13"/>
                  <a:pt x="25" y="13"/>
                  <a:pt x="26" y="13"/>
                </a:cubicBezTo>
                <a:cubicBezTo>
                  <a:pt x="29" y="13"/>
                  <a:pt x="32" y="13"/>
                  <a:pt x="35" y="13"/>
                </a:cubicBezTo>
                <a:cubicBezTo>
                  <a:pt x="38" y="13"/>
                  <a:pt x="41" y="13"/>
                  <a:pt x="44" y="13"/>
                </a:cubicBezTo>
                <a:cubicBezTo>
                  <a:pt x="44" y="13"/>
                  <a:pt x="45" y="13"/>
                  <a:pt x="46" y="13"/>
                </a:cubicBezTo>
                <a:cubicBezTo>
                  <a:pt x="48" y="13"/>
                  <a:pt x="50" y="13"/>
                  <a:pt x="53" y="13"/>
                </a:cubicBezTo>
                <a:cubicBezTo>
                  <a:pt x="56" y="14"/>
                  <a:pt x="59" y="14"/>
                  <a:pt x="62" y="14"/>
                </a:cubicBezTo>
                <a:cubicBezTo>
                  <a:pt x="63" y="14"/>
                  <a:pt x="64" y="14"/>
                  <a:pt x="65" y="14"/>
                </a:cubicBezTo>
                <a:cubicBezTo>
                  <a:pt x="65" y="2"/>
                  <a:pt x="65" y="2"/>
                  <a:pt x="65" y="2"/>
                </a:cubicBezTo>
                <a:cubicBezTo>
                  <a:pt x="65" y="2"/>
                  <a:pt x="65" y="2"/>
                  <a:pt x="65"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7">
            <a:extLst>
              <a:ext uri="{FF2B5EF4-FFF2-40B4-BE49-F238E27FC236}">
                <a16:creationId xmlns:a16="http://schemas.microsoft.com/office/drawing/2014/main" id="{EC68F430-D17F-077C-30F2-4D81F38B6AA4}"/>
              </a:ext>
            </a:extLst>
          </p:cNvPr>
          <p:cNvSpPr>
            <a:spLocks/>
          </p:cNvSpPr>
          <p:nvPr/>
        </p:nvSpPr>
        <p:spPr bwMode="auto">
          <a:xfrm>
            <a:off x="3649915" y="2196868"/>
            <a:ext cx="108879" cy="203556"/>
          </a:xfrm>
          <a:custGeom>
            <a:avLst/>
            <a:gdLst>
              <a:gd name="T0" fmla="*/ 43 w 43"/>
              <a:gd name="T1" fmla="*/ 81 h 81"/>
              <a:gd name="T2" fmla="*/ 24 w 43"/>
              <a:gd name="T3" fmla="*/ 31 h 81"/>
              <a:gd name="T4" fmla="*/ 0 w 43"/>
              <a:gd name="T5" fmla="*/ 0 h 81"/>
            </a:gdLst>
            <a:ahLst/>
            <a:cxnLst>
              <a:cxn ang="0">
                <a:pos x="T0" y="T1"/>
              </a:cxn>
              <a:cxn ang="0">
                <a:pos x="T2" y="T3"/>
              </a:cxn>
              <a:cxn ang="0">
                <a:pos x="T4" y="T5"/>
              </a:cxn>
            </a:cxnLst>
            <a:rect l="0" t="0" r="r" b="b"/>
            <a:pathLst>
              <a:path w="43" h="81">
                <a:moveTo>
                  <a:pt x="43" y="81"/>
                </a:moveTo>
                <a:cubicBezTo>
                  <a:pt x="39" y="63"/>
                  <a:pt x="32" y="47"/>
                  <a:pt x="24" y="31"/>
                </a:cubicBezTo>
                <a:cubicBezTo>
                  <a:pt x="18" y="20"/>
                  <a:pt x="8" y="1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 name="Group 26">
            <a:extLst>
              <a:ext uri="{FF2B5EF4-FFF2-40B4-BE49-F238E27FC236}">
                <a16:creationId xmlns:a16="http://schemas.microsoft.com/office/drawing/2014/main" id="{EC9DB549-855B-3556-0E20-953C52EC2FB1}"/>
              </a:ext>
            </a:extLst>
          </p:cNvPr>
          <p:cNvGrpSpPr/>
          <p:nvPr/>
        </p:nvGrpSpPr>
        <p:grpSpPr>
          <a:xfrm>
            <a:off x="6550153" y="4953001"/>
            <a:ext cx="967251" cy="1360231"/>
            <a:chOff x="8221662" y="2209800"/>
            <a:chExt cx="1363663" cy="1917700"/>
          </a:xfrm>
        </p:grpSpPr>
        <p:sp>
          <p:nvSpPr>
            <p:cNvPr id="28" name="Freeform 31">
              <a:extLst>
                <a:ext uri="{FF2B5EF4-FFF2-40B4-BE49-F238E27FC236}">
                  <a16:creationId xmlns:a16="http://schemas.microsoft.com/office/drawing/2014/main" id="{31E0E65B-4AA6-3305-20A1-B1A6C1FDC635}"/>
                </a:ext>
              </a:extLst>
            </p:cNvPr>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2">
              <a:extLst>
                <a:ext uri="{FF2B5EF4-FFF2-40B4-BE49-F238E27FC236}">
                  <a16:creationId xmlns:a16="http://schemas.microsoft.com/office/drawing/2014/main" id="{E2350BDB-0729-CB3F-A61D-79EA5F9D6383}"/>
                </a:ext>
              </a:extLst>
            </p:cNvPr>
            <p:cNvSpPr>
              <a:spLocks/>
            </p:cNvSpPr>
            <p:nvPr/>
          </p:nvSpPr>
          <p:spPr bwMode="auto">
            <a:xfrm>
              <a:off x="8221662" y="2235200"/>
              <a:ext cx="1327150" cy="1323975"/>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r>
                <a:rPr lang="en-US" sz="3200" dirty="0">
                  <a:solidFill>
                    <a:schemeClr val="bg1"/>
                  </a:solidFill>
                  <a:latin typeface="Arial" panose="020B0604020202020204" pitchFamily="34" charset="0"/>
                  <a:cs typeface="Arial" panose="020B0604020202020204" pitchFamily="34" charset="0"/>
                </a:rPr>
                <a:t>1</a:t>
              </a:r>
            </a:p>
          </p:txBody>
        </p:sp>
        <p:sp>
          <p:nvSpPr>
            <p:cNvPr id="30" name="Freeform 33">
              <a:extLst>
                <a:ext uri="{FF2B5EF4-FFF2-40B4-BE49-F238E27FC236}">
                  <a16:creationId xmlns:a16="http://schemas.microsoft.com/office/drawing/2014/main" id="{E3745131-3394-4140-3EBC-1BED4CE0AA40}"/>
                </a:ext>
              </a:extLst>
            </p:cNvPr>
            <p:cNvSpPr>
              <a:spLocks noEditPoints="1"/>
            </p:cNvSpPr>
            <p:nvPr/>
          </p:nvSpPr>
          <p:spPr bwMode="auto">
            <a:xfrm>
              <a:off x="8228013" y="2209800"/>
              <a:ext cx="1357312" cy="1917700"/>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31">
            <a:extLst>
              <a:ext uri="{FF2B5EF4-FFF2-40B4-BE49-F238E27FC236}">
                <a16:creationId xmlns:a16="http://schemas.microsoft.com/office/drawing/2014/main" id="{B3540864-82BC-56E7-DC9B-1785B436E4EC}"/>
              </a:ext>
            </a:extLst>
          </p:cNvPr>
          <p:cNvSpPr>
            <a:spLocks/>
          </p:cNvSpPr>
          <p:nvPr/>
        </p:nvSpPr>
        <p:spPr bwMode="auto">
          <a:xfrm>
            <a:off x="4498268" y="3793817"/>
            <a:ext cx="767650" cy="1093097"/>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2">
            <a:extLst>
              <a:ext uri="{FF2B5EF4-FFF2-40B4-BE49-F238E27FC236}">
                <a16:creationId xmlns:a16="http://schemas.microsoft.com/office/drawing/2014/main" id="{9D70F092-5DAB-77D9-2A8C-62D584C8E55A}"/>
              </a:ext>
            </a:extLst>
          </p:cNvPr>
          <p:cNvSpPr>
            <a:spLocks/>
          </p:cNvSpPr>
          <p:nvPr/>
        </p:nvSpPr>
        <p:spPr bwMode="auto">
          <a:xfrm>
            <a:off x="4492752" y="3803929"/>
            <a:ext cx="768569" cy="766730"/>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1"/>
          </a:solidFill>
          <a:ln>
            <a:noFill/>
          </a:ln>
        </p:spPr>
        <p:txBody>
          <a:bodyPr vert="horz" wrap="square" lIns="91440" tIns="45720" rIns="91440" bIns="45720" numCol="1" anchor="ctr" anchorCtr="1" compatLnSpc="1">
            <a:prstTxWarp prst="textNoShape">
              <a:avLst/>
            </a:prstTxWarp>
          </a:bodyPr>
          <a:lstStyle/>
          <a:p>
            <a:pPr algn="ctr"/>
            <a:r>
              <a:rPr lang="en-US" sz="2400" dirty="0">
                <a:solidFill>
                  <a:schemeClr val="bg1"/>
                </a:solidFill>
                <a:latin typeface="Arial" panose="020B0604020202020204" pitchFamily="34" charset="0"/>
                <a:cs typeface="Arial" panose="020B0604020202020204" pitchFamily="34" charset="0"/>
              </a:rPr>
              <a:t>2</a:t>
            </a:r>
          </a:p>
        </p:txBody>
      </p:sp>
      <p:sp>
        <p:nvSpPr>
          <p:cNvPr id="65" name="Freeform 33">
            <a:extLst>
              <a:ext uri="{FF2B5EF4-FFF2-40B4-BE49-F238E27FC236}">
                <a16:creationId xmlns:a16="http://schemas.microsoft.com/office/drawing/2014/main" id="{01CA7179-ED3D-999F-BBEC-078C94F4CFB8}"/>
              </a:ext>
            </a:extLst>
          </p:cNvPr>
          <p:cNvSpPr>
            <a:spLocks noEditPoints="1"/>
          </p:cNvSpPr>
          <p:nvPr/>
        </p:nvSpPr>
        <p:spPr bwMode="auto">
          <a:xfrm>
            <a:off x="4496429" y="3789220"/>
            <a:ext cx="786037" cy="1110564"/>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1">
            <a:extLst>
              <a:ext uri="{FF2B5EF4-FFF2-40B4-BE49-F238E27FC236}">
                <a16:creationId xmlns:a16="http://schemas.microsoft.com/office/drawing/2014/main" id="{49A4468E-466B-A653-0D04-3F61A8A764C7}"/>
              </a:ext>
            </a:extLst>
          </p:cNvPr>
          <p:cNvSpPr>
            <a:spLocks/>
          </p:cNvSpPr>
          <p:nvPr/>
        </p:nvSpPr>
        <p:spPr bwMode="auto">
          <a:xfrm>
            <a:off x="991852" y="2577030"/>
            <a:ext cx="598345" cy="852015"/>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2">
            <a:extLst>
              <a:ext uri="{FF2B5EF4-FFF2-40B4-BE49-F238E27FC236}">
                <a16:creationId xmlns:a16="http://schemas.microsoft.com/office/drawing/2014/main" id="{9B87B6DF-DCA5-DFE4-C10E-6D3EAAF3CD03}"/>
              </a:ext>
            </a:extLst>
          </p:cNvPr>
          <p:cNvSpPr>
            <a:spLocks/>
          </p:cNvSpPr>
          <p:nvPr/>
        </p:nvSpPr>
        <p:spPr bwMode="auto">
          <a:xfrm>
            <a:off x="987553" y="2584912"/>
            <a:ext cx="599062" cy="597629"/>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6">
              <a:lumMod val="60000"/>
              <a:lumOff val="40000"/>
            </a:schemeClr>
          </a:solidFill>
          <a:ln>
            <a:noFill/>
          </a:ln>
        </p:spPr>
        <p:txBody>
          <a:bodyPr vert="horz" wrap="square" lIns="91440" tIns="45720" rIns="91440" bIns="45720" numCol="1" anchor="ctr" anchorCtr="1" compatLnSpc="1">
            <a:prstTxWarp prst="textNoShape">
              <a:avLst/>
            </a:prstTxWarp>
          </a:bodyPr>
          <a:lstStyle/>
          <a:p>
            <a:pPr algn="ctr"/>
            <a:r>
              <a:rPr lang="en-US" sz="2000" dirty="0">
                <a:solidFill>
                  <a:schemeClr val="bg1"/>
                </a:solidFill>
                <a:latin typeface="Arial" panose="020B0604020202020204" pitchFamily="34" charset="0"/>
                <a:cs typeface="Arial" panose="020B0604020202020204" pitchFamily="34" charset="0"/>
              </a:rPr>
              <a:t>3</a:t>
            </a:r>
          </a:p>
        </p:txBody>
      </p:sp>
      <p:sp>
        <p:nvSpPr>
          <p:cNvPr id="68" name="Freeform 33">
            <a:extLst>
              <a:ext uri="{FF2B5EF4-FFF2-40B4-BE49-F238E27FC236}">
                <a16:creationId xmlns:a16="http://schemas.microsoft.com/office/drawing/2014/main" id="{E41F0E1B-0AA5-C4D3-794A-DC864557BD50}"/>
              </a:ext>
            </a:extLst>
          </p:cNvPr>
          <p:cNvSpPr>
            <a:spLocks noEditPoints="1"/>
          </p:cNvSpPr>
          <p:nvPr/>
        </p:nvSpPr>
        <p:spPr bwMode="auto">
          <a:xfrm>
            <a:off x="990419" y="2573447"/>
            <a:ext cx="612677" cy="865630"/>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1">
            <a:extLst>
              <a:ext uri="{FF2B5EF4-FFF2-40B4-BE49-F238E27FC236}">
                <a16:creationId xmlns:a16="http://schemas.microsoft.com/office/drawing/2014/main" id="{C67B9617-B6E3-0DCE-8BAD-5CE069A23F21}"/>
              </a:ext>
            </a:extLst>
          </p:cNvPr>
          <p:cNvSpPr>
            <a:spLocks/>
          </p:cNvSpPr>
          <p:nvPr/>
        </p:nvSpPr>
        <p:spPr bwMode="auto">
          <a:xfrm>
            <a:off x="2508656" y="1373102"/>
            <a:ext cx="424807" cy="604905"/>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2">
            <a:extLst>
              <a:ext uri="{FF2B5EF4-FFF2-40B4-BE49-F238E27FC236}">
                <a16:creationId xmlns:a16="http://schemas.microsoft.com/office/drawing/2014/main" id="{AB0F208D-9D1A-3085-4349-5E4C6C15413E}"/>
              </a:ext>
            </a:extLst>
          </p:cNvPr>
          <p:cNvSpPr>
            <a:spLocks/>
          </p:cNvSpPr>
          <p:nvPr/>
        </p:nvSpPr>
        <p:spPr bwMode="auto">
          <a:xfrm>
            <a:off x="2505603" y="1378698"/>
            <a:ext cx="425316" cy="424298"/>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2">
              <a:lumMod val="60000"/>
              <a:lumOff val="40000"/>
            </a:schemeClr>
          </a:solidFill>
          <a:ln>
            <a:noFill/>
          </a:ln>
        </p:spPr>
        <p:txBody>
          <a:bodyPr vert="horz" wrap="square" lIns="91440" tIns="45720" rIns="91440" bIns="45720" numCol="1" anchor="ctr" anchorCtr="1" compatLnSpc="1">
            <a:prstTxWarp prst="textNoShape">
              <a:avLst/>
            </a:prstTxWarp>
          </a:bodyPr>
          <a:lstStyle/>
          <a:p>
            <a:pPr algn="ctr"/>
            <a:r>
              <a:rPr lang="en-US" sz="1600" dirty="0">
                <a:solidFill>
                  <a:schemeClr val="bg1"/>
                </a:solidFill>
                <a:latin typeface="Arial" panose="020B0604020202020204" pitchFamily="34" charset="0"/>
                <a:cs typeface="Arial" panose="020B0604020202020204" pitchFamily="34" charset="0"/>
              </a:rPr>
              <a:t>4</a:t>
            </a:r>
          </a:p>
        </p:txBody>
      </p:sp>
      <p:sp>
        <p:nvSpPr>
          <p:cNvPr id="71" name="Freeform 33">
            <a:extLst>
              <a:ext uri="{FF2B5EF4-FFF2-40B4-BE49-F238E27FC236}">
                <a16:creationId xmlns:a16="http://schemas.microsoft.com/office/drawing/2014/main" id="{471DE8B8-5D39-709F-D1ED-C3DC2987984C}"/>
              </a:ext>
            </a:extLst>
          </p:cNvPr>
          <p:cNvSpPr>
            <a:spLocks noEditPoints="1"/>
          </p:cNvSpPr>
          <p:nvPr/>
        </p:nvSpPr>
        <p:spPr bwMode="auto">
          <a:xfrm>
            <a:off x="2507638" y="1370558"/>
            <a:ext cx="434982" cy="614571"/>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a:extLst>
              <a:ext uri="{FF2B5EF4-FFF2-40B4-BE49-F238E27FC236}">
                <a16:creationId xmlns:a16="http://schemas.microsoft.com/office/drawing/2014/main" id="{73BBB9D2-AD9A-C572-61B8-45079FB6F709}"/>
              </a:ext>
            </a:extLst>
          </p:cNvPr>
          <p:cNvSpPr txBox="1"/>
          <p:nvPr/>
        </p:nvSpPr>
        <p:spPr>
          <a:xfrm>
            <a:off x="8552852" y="5376399"/>
            <a:ext cx="3124199" cy="400110"/>
          </a:xfrm>
          <a:prstGeom prst="rect">
            <a:avLst/>
          </a:prstGeom>
          <a:noFill/>
        </p:spPr>
        <p:txBody>
          <a:bodyPr wrap="square" rtlCol="0">
            <a:spAutoFit/>
          </a:bodyPr>
          <a:lstStyle/>
          <a:p>
            <a:r>
              <a:rPr lang="en-IN" sz="2000" b="1" kern="0" dirty="0">
                <a:latin typeface="Lato" panose="020F0502020204030203" pitchFamily="34" charset="0"/>
                <a:cs typeface="Segoe UI" panose="020B0502040204020203" pitchFamily="34" charset="0"/>
              </a:rPr>
              <a:t>EMERGENCY SAVINGS</a:t>
            </a:r>
          </a:p>
        </p:txBody>
      </p:sp>
      <p:sp>
        <p:nvSpPr>
          <p:cNvPr id="73" name="TextBox 72">
            <a:extLst>
              <a:ext uri="{FF2B5EF4-FFF2-40B4-BE49-F238E27FC236}">
                <a16:creationId xmlns:a16="http://schemas.microsoft.com/office/drawing/2014/main" id="{7B9672ED-A2A8-322B-6F23-E76B6046183C}"/>
              </a:ext>
            </a:extLst>
          </p:cNvPr>
          <p:cNvSpPr txBox="1"/>
          <p:nvPr/>
        </p:nvSpPr>
        <p:spPr>
          <a:xfrm>
            <a:off x="7251138" y="4074072"/>
            <a:ext cx="3575622" cy="400110"/>
          </a:xfrm>
          <a:prstGeom prst="rect">
            <a:avLst/>
          </a:prstGeom>
          <a:noFill/>
        </p:spPr>
        <p:txBody>
          <a:bodyPr wrap="square" rtlCol="0">
            <a:spAutoFit/>
          </a:bodyPr>
          <a:lstStyle/>
          <a:p>
            <a:r>
              <a:rPr lang="en-IN" sz="2000" b="1" kern="0" dirty="0">
                <a:latin typeface="Lato" panose="020F0502020204030203" pitchFamily="34" charset="0"/>
                <a:cs typeface="Segoe UI" panose="020B0502040204020203" pitchFamily="34" charset="0"/>
              </a:rPr>
              <a:t>SHORT-TERM GOALS</a:t>
            </a:r>
          </a:p>
        </p:txBody>
      </p:sp>
      <p:sp>
        <p:nvSpPr>
          <p:cNvPr id="74" name="TextBox 73">
            <a:extLst>
              <a:ext uri="{FF2B5EF4-FFF2-40B4-BE49-F238E27FC236}">
                <a16:creationId xmlns:a16="http://schemas.microsoft.com/office/drawing/2014/main" id="{0DDE1166-EE5C-1375-710E-4B62101C9209}"/>
              </a:ext>
            </a:extLst>
          </p:cNvPr>
          <p:cNvSpPr txBox="1"/>
          <p:nvPr/>
        </p:nvSpPr>
        <p:spPr>
          <a:xfrm>
            <a:off x="4492752" y="2697901"/>
            <a:ext cx="3352705" cy="400110"/>
          </a:xfrm>
          <a:prstGeom prst="rect">
            <a:avLst/>
          </a:prstGeom>
          <a:noFill/>
        </p:spPr>
        <p:txBody>
          <a:bodyPr wrap="square" rtlCol="0">
            <a:spAutoFit/>
          </a:bodyPr>
          <a:lstStyle/>
          <a:p>
            <a:r>
              <a:rPr lang="en-IN" sz="2000" b="1" kern="0" dirty="0">
                <a:latin typeface="Lato" panose="020F0502020204030203" pitchFamily="34" charset="0"/>
                <a:cs typeface="Segoe UI" panose="020B0502040204020203" pitchFamily="34" charset="0"/>
              </a:rPr>
              <a:t>LONG-TERM GOALS</a:t>
            </a:r>
          </a:p>
        </p:txBody>
      </p:sp>
      <p:sp>
        <p:nvSpPr>
          <p:cNvPr id="75" name="TextBox 74">
            <a:extLst>
              <a:ext uri="{FF2B5EF4-FFF2-40B4-BE49-F238E27FC236}">
                <a16:creationId xmlns:a16="http://schemas.microsoft.com/office/drawing/2014/main" id="{5D1AB364-FB95-2625-A168-4CF4DE815039}"/>
              </a:ext>
            </a:extLst>
          </p:cNvPr>
          <p:cNvSpPr txBox="1"/>
          <p:nvPr/>
        </p:nvSpPr>
        <p:spPr>
          <a:xfrm>
            <a:off x="3954534" y="1371599"/>
            <a:ext cx="2959772" cy="400110"/>
          </a:xfrm>
          <a:prstGeom prst="rect">
            <a:avLst/>
          </a:prstGeom>
          <a:noFill/>
        </p:spPr>
        <p:txBody>
          <a:bodyPr wrap="square" rtlCol="0">
            <a:spAutoFit/>
          </a:bodyPr>
          <a:lstStyle/>
          <a:p>
            <a:r>
              <a:rPr lang="en-IN" sz="2000" b="1" kern="0" dirty="0">
                <a:latin typeface="Lato" panose="020F0502020204030203" pitchFamily="34" charset="0"/>
                <a:cs typeface="Segoe UI" panose="020B0502040204020203" pitchFamily="34" charset="0"/>
              </a:rPr>
              <a:t>RETIREMENT</a:t>
            </a:r>
          </a:p>
        </p:txBody>
      </p:sp>
      <p:cxnSp>
        <p:nvCxnSpPr>
          <p:cNvPr id="76" name="Straight Connector 75">
            <a:extLst>
              <a:ext uri="{FF2B5EF4-FFF2-40B4-BE49-F238E27FC236}">
                <a16:creationId xmlns:a16="http://schemas.microsoft.com/office/drawing/2014/main" id="{089EE91F-4512-6577-FAA9-D981317E5AB2}"/>
              </a:ext>
            </a:extLst>
          </p:cNvPr>
          <p:cNvCxnSpPr>
            <a:cxnSpLocks/>
          </p:cNvCxnSpPr>
          <p:nvPr/>
        </p:nvCxnSpPr>
        <p:spPr>
          <a:xfrm>
            <a:off x="3099642" y="1600200"/>
            <a:ext cx="712076"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6D08F6E-16CB-EF45-9BDD-E3939CBD9846}"/>
              </a:ext>
            </a:extLst>
          </p:cNvPr>
          <p:cNvCxnSpPr/>
          <p:nvPr/>
        </p:nvCxnSpPr>
        <p:spPr>
          <a:xfrm>
            <a:off x="3827735" y="2916381"/>
            <a:ext cx="507279"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E43DB1E-17E4-3BF1-1A43-D337594F66CF}"/>
              </a:ext>
            </a:extLst>
          </p:cNvPr>
          <p:cNvCxnSpPr/>
          <p:nvPr/>
        </p:nvCxnSpPr>
        <p:spPr>
          <a:xfrm>
            <a:off x="5940553" y="4274127"/>
            <a:ext cx="1137661"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09D66A6-F0BF-CAB6-746F-D96BD7DD6A60}"/>
              </a:ext>
            </a:extLst>
          </p:cNvPr>
          <p:cNvCxnSpPr/>
          <p:nvPr/>
        </p:nvCxnSpPr>
        <p:spPr>
          <a:xfrm>
            <a:off x="8067226" y="5576454"/>
            <a:ext cx="331698"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13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8F5FB-30A2-0E06-3E71-D833E0D149FB}"/>
              </a:ext>
            </a:extLst>
          </p:cNvPr>
          <p:cNvSpPr>
            <a:spLocks noGrp="1"/>
          </p:cNvSpPr>
          <p:nvPr>
            <p:ph idx="1"/>
          </p:nvPr>
        </p:nvSpPr>
        <p:spPr>
          <a:xfrm>
            <a:off x="838200" y="1496666"/>
            <a:ext cx="10515600" cy="4059723"/>
          </a:xfrm>
        </p:spPr>
        <p:txBody>
          <a:bodyPr/>
          <a:lstStyle/>
          <a:p>
            <a:r>
              <a:rPr lang="en-US" dirty="0">
                <a:solidFill>
                  <a:srgbClr val="4B4C4D"/>
                </a:solidFill>
              </a:rPr>
              <a:t>Purpose – for emergencies or unexpected life expenses</a:t>
            </a:r>
          </a:p>
          <a:p>
            <a:r>
              <a:rPr lang="en-US" dirty="0">
                <a:solidFill>
                  <a:srgbClr val="4B4C4D"/>
                </a:solidFill>
              </a:rPr>
              <a:t>Liquid Assets</a:t>
            </a:r>
          </a:p>
          <a:p>
            <a:r>
              <a:rPr lang="en-US" dirty="0">
                <a:solidFill>
                  <a:srgbClr val="4B4C4D"/>
                </a:solidFill>
              </a:rPr>
              <a:t>Utilize bank products and/or cash</a:t>
            </a:r>
          </a:p>
          <a:p>
            <a:r>
              <a:rPr lang="en-US" dirty="0">
                <a:solidFill>
                  <a:srgbClr val="4B4C4D"/>
                </a:solidFill>
              </a:rPr>
              <a:t>Recommendation is to break emergency savings into two achievable goals:</a:t>
            </a:r>
          </a:p>
          <a:p>
            <a:pPr lvl="1"/>
            <a:r>
              <a:rPr lang="en-US" dirty="0"/>
              <a:t>Save at least $500-$1000 in easily accessible funds for emergency need</a:t>
            </a:r>
          </a:p>
          <a:p>
            <a:pPr lvl="1"/>
            <a:r>
              <a:rPr lang="en-US" dirty="0"/>
              <a:t>Accumulate up to 3 to 6 months worth of household expenses or your household income in easily accessible funds for unexpected loss of income or tragedy</a:t>
            </a:r>
          </a:p>
          <a:p>
            <a:endParaRPr lang="en-US" dirty="0"/>
          </a:p>
        </p:txBody>
      </p:sp>
      <p:sp>
        <p:nvSpPr>
          <p:cNvPr id="3" name="Slide Number Placeholder 2">
            <a:extLst>
              <a:ext uri="{FF2B5EF4-FFF2-40B4-BE49-F238E27FC236}">
                <a16:creationId xmlns:a16="http://schemas.microsoft.com/office/drawing/2014/main" id="{06139068-EFED-8033-6304-EA6350EC1AE9}"/>
              </a:ext>
            </a:extLst>
          </p:cNvPr>
          <p:cNvSpPr>
            <a:spLocks noGrp="1"/>
          </p:cNvSpPr>
          <p:nvPr>
            <p:ph type="sldNum" sz="quarter" idx="12"/>
          </p:nvPr>
        </p:nvSpPr>
        <p:spPr/>
        <p:txBody>
          <a:bodyPr/>
          <a:lstStyle/>
          <a:p>
            <a:fld id="{A3DA3D6A-6DDB-44AC-922F-0D6A3F925C34}" type="slidenum">
              <a:rPr lang="en-US" smtClean="0"/>
              <a:pPr/>
              <a:t>7</a:t>
            </a:fld>
            <a:endParaRPr lang="en-US" dirty="0"/>
          </a:p>
        </p:txBody>
      </p:sp>
      <p:sp>
        <p:nvSpPr>
          <p:cNvPr id="4" name="Title 3">
            <a:extLst>
              <a:ext uri="{FF2B5EF4-FFF2-40B4-BE49-F238E27FC236}">
                <a16:creationId xmlns:a16="http://schemas.microsoft.com/office/drawing/2014/main" id="{3DCC42B9-EF1C-4033-D3EE-B41D04FB24EC}"/>
              </a:ext>
            </a:extLst>
          </p:cNvPr>
          <p:cNvSpPr>
            <a:spLocks noGrp="1"/>
          </p:cNvSpPr>
          <p:nvPr>
            <p:ph type="title"/>
          </p:nvPr>
        </p:nvSpPr>
        <p:spPr/>
        <p:txBody>
          <a:bodyPr/>
          <a:lstStyle/>
          <a:p>
            <a:r>
              <a:rPr lang="en-US" dirty="0"/>
              <a:t>Emergency Savings</a:t>
            </a:r>
          </a:p>
        </p:txBody>
      </p:sp>
    </p:spTree>
    <p:extLst>
      <p:ext uri="{BB962C8B-B14F-4D97-AF65-F5344CB8AC3E}">
        <p14:creationId xmlns:p14="http://schemas.microsoft.com/office/powerpoint/2010/main" val="244106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8D376-9B4E-30FF-CB35-C0D80D663798}"/>
              </a:ext>
            </a:extLst>
          </p:cNvPr>
          <p:cNvSpPr>
            <a:spLocks noGrp="1"/>
          </p:cNvSpPr>
          <p:nvPr>
            <p:ph idx="1"/>
          </p:nvPr>
        </p:nvSpPr>
        <p:spPr>
          <a:xfrm>
            <a:off x="5077838" y="1486515"/>
            <a:ext cx="6275962" cy="4620280"/>
          </a:xfrm>
        </p:spPr>
        <p:txBody>
          <a:bodyPr/>
          <a:lstStyle/>
          <a:p>
            <a:r>
              <a:rPr lang="en-US" dirty="0"/>
              <a:t>Defined as funds needed for a specific purchase or financial goal within 1 to 3 years</a:t>
            </a:r>
          </a:p>
          <a:p>
            <a:r>
              <a:rPr lang="en-US" dirty="0"/>
              <a:t>Example:</a:t>
            </a:r>
          </a:p>
          <a:p>
            <a:pPr lvl="1"/>
            <a:r>
              <a:rPr lang="en-US" dirty="0"/>
              <a:t>Automobile</a:t>
            </a:r>
          </a:p>
          <a:p>
            <a:pPr lvl="1"/>
            <a:r>
              <a:rPr lang="en-US" dirty="0"/>
              <a:t>Vacation</a:t>
            </a:r>
          </a:p>
          <a:p>
            <a:pPr lvl="1"/>
            <a:r>
              <a:rPr lang="en-US" dirty="0"/>
              <a:t>Wedding</a:t>
            </a:r>
          </a:p>
          <a:p>
            <a:r>
              <a:rPr lang="en-US" dirty="0"/>
              <a:t>Types of products to consider:</a:t>
            </a:r>
          </a:p>
          <a:p>
            <a:pPr lvl="1"/>
            <a:r>
              <a:rPr lang="en-US" dirty="0"/>
              <a:t>Bank accounts, CDs, or Roth IRA</a:t>
            </a:r>
          </a:p>
        </p:txBody>
      </p:sp>
      <p:pic>
        <p:nvPicPr>
          <p:cNvPr id="8" name="Picture Placeholder 7" descr="A bride and groom cutting a wedding cake&#10;&#10;AI-generated content may be incorrect.">
            <a:extLst>
              <a:ext uri="{FF2B5EF4-FFF2-40B4-BE49-F238E27FC236}">
                <a16:creationId xmlns:a16="http://schemas.microsoft.com/office/drawing/2014/main" id="{ACA34172-692B-2623-6CB5-804DAE7C0AB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7284" r="21820"/>
          <a:stretch/>
        </p:blipFill>
        <p:spPr>
          <a:xfrm>
            <a:off x="0" y="0"/>
            <a:ext cx="4206875" cy="6858000"/>
          </a:xfrm>
        </p:spPr>
      </p:pic>
      <p:sp>
        <p:nvSpPr>
          <p:cNvPr id="4" name="Title 3">
            <a:extLst>
              <a:ext uri="{FF2B5EF4-FFF2-40B4-BE49-F238E27FC236}">
                <a16:creationId xmlns:a16="http://schemas.microsoft.com/office/drawing/2014/main" id="{62EB2D9C-651D-E6FC-7D09-33C898B89A61}"/>
              </a:ext>
            </a:extLst>
          </p:cNvPr>
          <p:cNvSpPr>
            <a:spLocks noGrp="1"/>
          </p:cNvSpPr>
          <p:nvPr>
            <p:ph type="title"/>
          </p:nvPr>
        </p:nvSpPr>
        <p:spPr/>
        <p:txBody>
          <a:bodyPr/>
          <a:lstStyle/>
          <a:p>
            <a:r>
              <a:rPr lang="en-US" dirty="0"/>
              <a:t>Short-Term Goals</a:t>
            </a:r>
          </a:p>
        </p:txBody>
      </p:sp>
      <p:sp>
        <p:nvSpPr>
          <p:cNvPr id="6" name="Slide Number Placeholder 5">
            <a:extLst>
              <a:ext uri="{FF2B5EF4-FFF2-40B4-BE49-F238E27FC236}">
                <a16:creationId xmlns:a16="http://schemas.microsoft.com/office/drawing/2014/main" id="{E0311956-B637-523A-5E4D-5DAD71BA68DC}"/>
              </a:ext>
            </a:extLst>
          </p:cNvPr>
          <p:cNvSpPr>
            <a:spLocks noGrp="1"/>
          </p:cNvSpPr>
          <p:nvPr>
            <p:ph type="sldNum" sz="quarter" idx="15"/>
          </p:nvPr>
        </p:nvSpPr>
        <p:spPr/>
        <p:txBody>
          <a:bodyPr/>
          <a:lstStyle/>
          <a:p>
            <a:fld id="{A3DA3D6A-6DDB-44AC-922F-0D6A3F925C34}" type="slidenum">
              <a:rPr lang="en-US" smtClean="0"/>
              <a:pPr/>
              <a:t>8</a:t>
            </a:fld>
            <a:endParaRPr lang="en-US" dirty="0"/>
          </a:p>
        </p:txBody>
      </p:sp>
      <p:sp>
        <p:nvSpPr>
          <p:cNvPr id="9" name="Rectangle 8">
            <a:extLst>
              <a:ext uri="{FF2B5EF4-FFF2-40B4-BE49-F238E27FC236}">
                <a16:creationId xmlns:a16="http://schemas.microsoft.com/office/drawing/2014/main" id="{D6FAB455-8591-BD3C-52AF-8226AC1FC557}"/>
              </a:ext>
            </a:extLst>
          </p:cNvPr>
          <p:cNvSpPr/>
          <p:nvPr/>
        </p:nvSpPr>
        <p:spPr>
          <a:xfrm>
            <a:off x="0" y="0"/>
            <a:ext cx="4206875" cy="6858000"/>
          </a:xfrm>
          <a:prstGeom prst="rect">
            <a:avLst/>
          </a:prstGeom>
          <a:solidFill>
            <a:schemeClr val="dk1">
              <a:alpha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26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8D376-9B4E-30FF-CB35-C0D80D663798}"/>
              </a:ext>
            </a:extLst>
          </p:cNvPr>
          <p:cNvSpPr>
            <a:spLocks noGrp="1"/>
          </p:cNvSpPr>
          <p:nvPr>
            <p:ph idx="1"/>
          </p:nvPr>
        </p:nvSpPr>
        <p:spPr>
          <a:xfrm>
            <a:off x="5077838" y="1486515"/>
            <a:ext cx="6275962" cy="4620280"/>
          </a:xfrm>
        </p:spPr>
        <p:txBody>
          <a:bodyPr/>
          <a:lstStyle/>
          <a:p>
            <a:r>
              <a:rPr lang="en-US" dirty="0"/>
              <a:t>Defined </a:t>
            </a:r>
            <a:r>
              <a:rPr lang="en-US" dirty="0">
                <a:solidFill>
                  <a:srgbClr val="717171"/>
                </a:solidFill>
              </a:rPr>
              <a:t>as</a:t>
            </a:r>
            <a:r>
              <a:rPr lang="en-US" dirty="0"/>
              <a:t> funds needed for a specific purchase or financial goal within 3 to 5+ years</a:t>
            </a:r>
          </a:p>
          <a:p>
            <a:r>
              <a:rPr lang="en-US" dirty="0"/>
              <a:t>Example:</a:t>
            </a:r>
          </a:p>
          <a:p>
            <a:pPr lvl="1"/>
            <a:r>
              <a:rPr lang="en-US" dirty="0"/>
              <a:t>Home purchase</a:t>
            </a:r>
          </a:p>
          <a:p>
            <a:pPr lvl="1"/>
            <a:r>
              <a:rPr lang="en-US" dirty="0"/>
              <a:t>Land purchase</a:t>
            </a:r>
          </a:p>
          <a:p>
            <a:pPr lvl="1"/>
            <a:r>
              <a:rPr lang="en-US" dirty="0"/>
              <a:t>Extensive vacation or second home</a:t>
            </a:r>
          </a:p>
          <a:p>
            <a:r>
              <a:rPr lang="en-US" dirty="0"/>
              <a:t>Types of products to consider:</a:t>
            </a:r>
          </a:p>
          <a:p>
            <a:pPr lvl="1"/>
            <a:r>
              <a:rPr lang="en-US" dirty="0"/>
              <a:t>Bank products, CDs, Mutual Funds, Roth IRA</a:t>
            </a:r>
          </a:p>
        </p:txBody>
      </p:sp>
      <p:pic>
        <p:nvPicPr>
          <p:cNvPr id="9" name="Picture Placeholder 8" descr="A for sale sign in front of a house&#10;&#10;AI-generated content may be incorrect.">
            <a:extLst>
              <a:ext uri="{FF2B5EF4-FFF2-40B4-BE49-F238E27FC236}">
                <a16:creationId xmlns:a16="http://schemas.microsoft.com/office/drawing/2014/main" id="{CA046850-CFC0-9A84-4511-DDB2E9F8EA7B}"/>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9606" r="29606"/>
          <a:stretch>
            <a:fillRect/>
          </a:stretch>
        </p:blipFill>
        <p:spPr/>
      </p:pic>
      <p:sp>
        <p:nvSpPr>
          <p:cNvPr id="4" name="Title 3">
            <a:extLst>
              <a:ext uri="{FF2B5EF4-FFF2-40B4-BE49-F238E27FC236}">
                <a16:creationId xmlns:a16="http://schemas.microsoft.com/office/drawing/2014/main" id="{62EB2D9C-651D-E6FC-7D09-33C898B89A61}"/>
              </a:ext>
            </a:extLst>
          </p:cNvPr>
          <p:cNvSpPr>
            <a:spLocks noGrp="1"/>
          </p:cNvSpPr>
          <p:nvPr>
            <p:ph type="title"/>
          </p:nvPr>
        </p:nvSpPr>
        <p:spPr/>
        <p:txBody>
          <a:bodyPr/>
          <a:lstStyle/>
          <a:p>
            <a:r>
              <a:rPr lang="en-US" dirty="0"/>
              <a:t>Long-Term Goals</a:t>
            </a:r>
          </a:p>
        </p:txBody>
      </p:sp>
      <p:sp>
        <p:nvSpPr>
          <p:cNvPr id="6" name="Slide Number Placeholder 5">
            <a:extLst>
              <a:ext uri="{FF2B5EF4-FFF2-40B4-BE49-F238E27FC236}">
                <a16:creationId xmlns:a16="http://schemas.microsoft.com/office/drawing/2014/main" id="{E0311956-B637-523A-5E4D-5DAD71BA68DC}"/>
              </a:ext>
            </a:extLst>
          </p:cNvPr>
          <p:cNvSpPr>
            <a:spLocks noGrp="1"/>
          </p:cNvSpPr>
          <p:nvPr>
            <p:ph type="sldNum" sz="quarter" idx="15"/>
          </p:nvPr>
        </p:nvSpPr>
        <p:spPr/>
        <p:txBody>
          <a:bodyPr/>
          <a:lstStyle/>
          <a:p>
            <a:fld id="{A3DA3D6A-6DDB-44AC-922F-0D6A3F925C34}" type="slidenum">
              <a:rPr lang="en-US" smtClean="0"/>
              <a:pPr/>
              <a:t>9</a:t>
            </a:fld>
            <a:endParaRPr lang="en-US" dirty="0"/>
          </a:p>
        </p:txBody>
      </p:sp>
      <p:sp>
        <p:nvSpPr>
          <p:cNvPr id="11" name="Rectangle 10">
            <a:extLst>
              <a:ext uri="{FF2B5EF4-FFF2-40B4-BE49-F238E27FC236}">
                <a16:creationId xmlns:a16="http://schemas.microsoft.com/office/drawing/2014/main" id="{57C6C9BF-E166-0447-E8DA-0C8536F326C3}"/>
              </a:ext>
            </a:extLst>
          </p:cNvPr>
          <p:cNvSpPr/>
          <p:nvPr/>
        </p:nvSpPr>
        <p:spPr>
          <a:xfrm>
            <a:off x="0" y="0"/>
            <a:ext cx="4206875" cy="6858000"/>
          </a:xfrm>
          <a:prstGeom prst="rect">
            <a:avLst/>
          </a:prstGeom>
          <a:solidFill>
            <a:schemeClr val="dk1">
              <a:alpha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480645"/>
      </p:ext>
    </p:extLst>
  </p:cSld>
  <p:clrMapOvr>
    <a:masterClrMapping/>
  </p:clrMapOvr>
</p:sld>
</file>

<file path=ppt/theme/theme1.xml><?xml version="1.0" encoding="utf-8"?>
<a:theme xmlns:a="http://schemas.openxmlformats.org/drawingml/2006/main" name="JFG Corp PPT Theme 2022">
  <a:themeElements>
    <a:clrScheme name="Custom 38">
      <a:dk1>
        <a:srgbClr val="294C59"/>
      </a:dk1>
      <a:lt1>
        <a:sysClr val="window" lastClr="FFFFFF"/>
      </a:lt1>
      <a:dk2>
        <a:srgbClr val="89264F"/>
      </a:dk2>
      <a:lt2>
        <a:srgbClr val="E1E1E1"/>
      </a:lt2>
      <a:accent1>
        <a:srgbClr val="597688"/>
      </a:accent1>
      <a:accent2>
        <a:srgbClr val="279D7B"/>
      </a:accent2>
      <a:accent3>
        <a:srgbClr val="979899"/>
      </a:accent3>
      <a:accent4>
        <a:srgbClr val="73C3D4"/>
      </a:accent4>
      <a:accent5>
        <a:srgbClr val="A6C041"/>
      </a:accent5>
      <a:accent6>
        <a:srgbClr val="E87200"/>
      </a:accent6>
      <a:hlink>
        <a:srgbClr val="0070C0"/>
      </a:hlink>
      <a:folHlink>
        <a:srgbClr val="7030A0"/>
      </a:folHlink>
    </a:clrScheme>
    <a:fontScheme name="JFG fonts">
      <a:majorFont>
        <a:latin typeface="PT Serif"/>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FG Corp PPT Theme 2022" id="{3423E088-EAEE-4EA3-B4E5-1C151F23C86E}" vid="{D3FAF799-141F-4177-B2D4-476FEC3DC9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7591</TotalTime>
  <Words>2860</Words>
  <Application>Microsoft Office PowerPoint</Application>
  <PresentationFormat>Widescreen</PresentationFormat>
  <Paragraphs>290</Paragraphs>
  <Slides>22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Lato</vt:lpstr>
      <vt:lpstr>Lato Black</vt:lpstr>
      <vt:lpstr>Lato Light</vt:lpstr>
      <vt:lpstr>Lato Semibold</vt:lpstr>
      <vt:lpstr>Open Sans</vt:lpstr>
      <vt:lpstr>PT Serif</vt:lpstr>
      <vt:lpstr>JFG Corp PPT Theme 2022</vt:lpstr>
      <vt:lpstr>PowerPoint Presentation</vt:lpstr>
      <vt:lpstr>PowerPoint Presentation</vt:lpstr>
      <vt:lpstr>PowerPoint Presentation</vt:lpstr>
      <vt:lpstr>PowerPoint Presentation</vt:lpstr>
      <vt:lpstr>Be SMART About Goals</vt:lpstr>
      <vt:lpstr>Road to Financial Freedom</vt:lpstr>
      <vt:lpstr>Emergency Savings</vt:lpstr>
      <vt:lpstr>Short-Term Goals</vt:lpstr>
      <vt:lpstr>Long-Term Goals</vt:lpstr>
      <vt:lpstr>Retirement</vt:lpstr>
      <vt:lpstr>Assess Your Finances</vt:lpstr>
      <vt:lpstr>Ultimate Rules of Money</vt:lpstr>
      <vt:lpstr>If you want to save in a year… </vt:lpstr>
      <vt:lpstr>Saving Decade-by-Decade</vt:lpstr>
      <vt:lpstr>Tax Efficient Savings Strategies</vt:lpstr>
      <vt:lpstr>Tax Efficient  Savings Strategies</vt:lpstr>
      <vt:lpstr>Purpose of Money</vt:lpstr>
      <vt:lpstr>Financial Freedom Cycle</vt:lpstr>
      <vt:lpstr>For More Information</vt:lpstr>
      <vt:lpstr>Resources</vt:lpstr>
      <vt:lpstr>PowerPoint Presentation</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Signage Recommendation</dc:title>
  <dc:creator>Brianna Johnson</dc:creator>
  <cp:lastModifiedBy>Marie Christenson</cp:lastModifiedBy>
  <cp:revision>327</cp:revision>
  <dcterms:created xsi:type="dcterms:W3CDTF">2021-09-02T18:16:59Z</dcterms:created>
  <dcterms:modified xsi:type="dcterms:W3CDTF">2025-06-09T20:08:20Z</dcterms:modified>
</cp:coreProperties>
</file>